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513" r:id="rId2"/>
    <p:sldId id="505" r:id="rId3"/>
    <p:sldId id="501" r:id="rId4"/>
    <p:sldId id="507" r:id="rId5"/>
    <p:sldId id="510" r:id="rId6"/>
    <p:sldId id="430" r:id="rId7"/>
    <p:sldId id="508" r:id="rId8"/>
    <p:sldId id="537" r:id="rId9"/>
    <p:sldId id="541" r:id="rId10"/>
    <p:sldId id="526" r:id="rId11"/>
    <p:sldId id="527" r:id="rId12"/>
    <p:sldId id="528" r:id="rId13"/>
    <p:sldId id="512" r:id="rId14"/>
    <p:sldId id="529" r:id="rId15"/>
    <p:sldId id="514" r:id="rId16"/>
    <p:sldId id="538" r:id="rId17"/>
    <p:sldId id="539" r:id="rId18"/>
    <p:sldId id="530" r:id="rId19"/>
    <p:sldId id="515" r:id="rId20"/>
    <p:sldId id="536" r:id="rId21"/>
    <p:sldId id="460" r:id="rId22"/>
    <p:sldId id="519" r:id="rId23"/>
    <p:sldId id="503" r:id="rId24"/>
    <p:sldId id="532" r:id="rId25"/>
    <p:sldId id="516" r:id="rId26"/>
    <p:sldId id="533" r:id="rId27"/>
    <p:sldId id="534" r:id="rId28"/>
    <p:sldId id="535" r:id="rId29"/>
    <p:sldId id="540" r:id="rId30"/>
    <p:sldId id="502" r:id="rId31"/>
    <p:sldId id="542" r:id="rId32"/>
    <p:sldId id="524" r:id="rId33"/>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00080"/>
    <a:srgbClr val="0033CC"/>
    <a:srgbClr val="0099FF"/>
    <a:srgbClr val="FFFF00"/>
    <a:srgbClr val="FF3300"/>
    <a:srgbClr val="FFCC66"/>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autoAdjust="0"/>
    <p:restoredTop sz="98369" autoAdjust="0"/>
  </p:normalViewPr>
  <p:slideViewPr>
    <p:cSldViewPr>
      <p:cViewPr varScale="1">
        <p:scale>
          <a:sx n="154" d="100"/>
          <a:sy n="154" d="100"/>
        </p:scale>
        <p:origin x="-372"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798"/>
    </p:cViewPr>
  </p:sorterViewPr>
  <p:notesViewPr>
    <p:cSldViewPr>
      <p:cViewPr varScale="1">
        <p:scale>
          <a:sx n="86" d="100"/>
          <a:sy n="86" d="100"/>
        </p:scale>
        <p:origin x="-312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2"/>
            <a:ext cx="3038155" cy="464978"/>
          </a:xfrm>
          <a:prstGeom prst="rect">
            <a:avLst/>
          </a:prstGeom>
          <a:noFill/>
          <a:ln w="9525">
            <a:noFill/>
            <a:miter lim="800000"/>
            <a:headEnd/>
            <a:tailEnd/>
          </a:ln>
          <a:effectLst/>
        </p:spPr>
        <p:txBody>
          <a:bodyPr vert="horz" wrap="square" lIns="93142" tIns="46570" rIns="93142" bIns="4657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970674" y="2"/>
            <a:ext cx="3038155" cy="464978"/>
          </a:xfrm>
          <a:prstGeom prst="rect">
            <a:avLst/>
          </a:prstGeom>
          <a:noFill/>
          <a:ln w="9525">
            <a:noFill/>
            <a:miter lim="800000"/>
            <a:headEnd/>
            <a:tailEnd/>
          </a:ln>
          <a:effectLst/>
        </p:spPr>
        <p:txBody>
          <a:bodyPr vert="horz" wrap="square" lIns="93142" tIns="46570" rIns="93142" bIns="4657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1356" y="4416501"/>
            <a:ext cx="5607691" cy="4183222"/>
          </a:xfrm>
          <a:prstGeom prst="rect">
            <a:avLst/>
          </a:prstGeom>
          <a:noFill/>
          <a:ln w="9525">
            <a:noFill/>
            <a:miter lim="800000"/>
            <a:headEnd/>
            <a:tailEnd/>
          </a:ln>
          <a:effectLst/>
        </p:spPr>
        <p:txBody>
          <a:bodyPr vert="horz" wrap="square" lIns="93142" tIns="46570" rIns="93142" bIns="465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8829848"/>
            <a:ext cx="3038155" cy="464978"/>
          </a:xfrm>
          <a:prstGeom prst="rect">
            <a:avLst/>
          </a:prstGeom>
          <a:noFill/>
          <a:ln w="9525">
            <a:noFill/>
            <a:miter lim="800000"/>
            <a:headEnd/>
            <a:tailEnd/>
          </a:ln>
          <a:effectLst/>
        </p:spPr>
        <p:txBody>
          <a:bodyPr vert="horz" wrap="square" lIns="93142" tIns="46570" rIns="93142" bIns="4657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70674" y="8829848"/>
            <a:ext cx="3038155" cy="464978"/>
          </a:xfrm>
          <a:prstGeom prst="rect">
            <a:avLst/>
          </a:prstGeom>
          <a:noFill/>
          <a:ln w="9525">
            <a:noFill/>
            <a:miter lim="800000"/>
            <a:headEnd/>
            <a:tailEnd/>
          </a:ln>
          <a:effectLst/>
        </p:spPr>
        <p:txBody>
          <a:bodyPr vert="horz" wrap="square" lIns="93142" tIns="46570" rIns="93142" bIns="46570" numCol="1" anchor="b" anchorCtr="0" compatLnSpc="1">
            <a:prstTxWarp prst="textNoShape">
              <a:avLst/>
            </a:prstTxWarp>
          </a:bodyPr>
          <a:lstStyle>
            <a:lvl1pPr algn="r" eaLnBrk="1" hangingPunct="1">
              <a:defRPr sz="1200"/>
            </a:lvl1pPr>
          </a:lstStyle>
          <a:p>
            <a:fld id="{3ACDDFBF-E647-4604-8E2D-2632D120FA34}" type="slidenum">
              <a:rPr lang="en-US" altLang="en-US"/>
              <a:pPr/>
              <a:t>‹#›</a:t>
            </a:fld>
            <a:endParaRPr lang="en-US" altLang="en-US"/>
          </a:p>
        </p:txBody>
      </p:sp>
    </p:spTree>
    <p:extLst>
      <p:ext uri="{BB962C8B-B14F-4D97-AF65-F5344CB8AC3E}">
        <p14:creationId xmlns:p14="http://schemas.microsoft.com/office/powerpoint/2010/main" val="3963713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0" rIns="93142" bIns="46570"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1B84A38-FD01-47CA-9612-E725E6A076F2}" type="slidenum">
              <a:rPr lang="en-US" altLang="en-US"/>
              <a:pPr algn="r" eaLnBrk="1" hangingPunct="1">
                <a:spcBef>
                  <a:spcPct val="0"/>
                </a:spcBef>
              </a:pPr>
              <a:t>2</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0" rIns="93142" bIns="46570"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81299FB-1362-4378-B58D-30DA27A56A12}" type="slidenum">
              <a:rPr lang="en-US" altLang="en-US"/>
              <a:pPr algn="r" eaLnBrk="1" hangingPunct="1">
                <a:spcBef>
                  <a:spcPct val="0"/>
                </a:spcBef>
              </a:pPr>
              <a:t>18</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nchor="b"/>
          <a:lstStyle>
            <a:lvl1pPr defTabSz="896938">
              <a:spcBef>
                <a:spcPct val="30000"/>
              </a:spcBef>
              <a:defRPr sz="1200">
                <a:solidFill>
                  <a:schemeClr val="tx1"/>
                </a:solidFill>
                <a:latin typeface="Arial" charset="0"/>
              </a:defRPr>
            </a:lvl1pPr>
            <a:lvl2pPr marL="742950" indent="-285750" defTabSz="896938">
              <a:spcBef>
                <a:spcPct val="30000"/>
              </a:spcBef>
              <a:defRPr sz="1200">
                <a:solidFill>
                  <a:schemeClr val="tx1"/>
                </a:solidFill>
                <a:latin typeface="Arial" charset="0"/>
              </a:defRPr>
            </a:lvl2pPr>
            <a:lvl3pPr marL="1143000" indent="-228600" defTabSz="896938">
              <a:spcBef>
                <a:spcPct val="30000"/>
              </a:spcBef>
              <a:defRPr sz="1200">
                <a:solidFill>
                  <a:schemeClr val="tx1"/>
                </a:solidFill>
                <a:latin typeface="Arial" charset="0"/>
              </a:defRPr>
            </a:lvl3pPr>
            <a:lvl4pPr marL="1600200" indent="-228600" defTabSz="896938">
              <a:spcBef>
                <a:spcPct val="30000"/>
              </a:spcBef>
              <a:defRPr sz="1200">
                <a:solidFill>
                  <a:schemeClr val="tx1"/>
                </a:solidFill>
                <a:latin typeface="Arial" charset="0"/>
              </a:defRPr>
            </a:lvl4pPr>
            <a:lvl5pPr marL="2057400" indent="-228600" defTabSz="896938">
              <a:spcBef>
                <a:spcPct val="30000"/>
              </a:spcBef>
              <a:defRPr sz="1200">
                <a:solidFill>
                  <a:schemeClr val="tx1"/>
                </a:solidFill>
                <a:latin typeface="Arial" charset="0"/>
              </a:defRPr>
            </a:lvl5pPr>
            <a:lvl6pPr marL="2514600" indent="-228600" defTabSz="896938" eaLnBrk="0" fontAlgn="base" hangingPunct="0">
              <a:spcBef>
                <a:spcPct val="30000"/>
              </a:spcBef>
              <a:spcAft>
                <a:spcPct val="0"/>
              </a:spcAft>
              <a:defRPr sz="1200">
                <a:solidFill>
                  <a:schemeClr val="tx1"/>
                </a:solidFill>
                <a:latin typeface="Arial" charset="0"/>
              </a:defRPr>
            </a:lvl6pPr>
            <a:lvl7pPr marL="2971800" indent="-228600" defTabSz="896938" eaLnBrk="0" fontAlgn="base" hangingPunct="0">
              <a:spcBef>
                <a:spcPct val="30000"/>
              </a:spcBef>
              <a:spcAft>
                <a:spcPct val="0"/>
              </a:spcAft>
              <a:defRPr sz="1200">
                <a:solidFill>
                  <a:schemeClr val="tx1"/>
                </a:solidFill>
                <a:latin typeface="Arial" charset="0"/>
              </a:defRPr>
            </a:lvl7pPr>
            <a:lvl8pPr marL="3429000" indent="-228600" defTabSz="896938" eaLnBrk="0" fontAlgn="base" hangingPunct="0">
              <a:spcBef>
                <a:spcPct val="30000"/>
              </a:spcBef>
              <a:spcAft>
                <a:spcPct val="0"/>
              </a:spcAft>
              <a:defRPr sz="1200">
                <a:solidFill>
                  <a:schemeClr val="tx1"/>
                </a:solidFill>
                <a:latin typeface="Arial" charset="0"/>
              </a:defRPr>
            </a:lvl8pPr>
            <a:lvl9pPr marL="3886200" indent="-228600" defTabSz="8969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2594B07-CEB8-47E5-8BC1-B89844052320}" type="slidenum">
              <a:rPr lang="en-US" altLang="en-US"/>
              <a:pPr algn="r" eaLnBrk="1" hangingPunct="1">
                <a:spcBef>
                  <a:spcPct val="0"/>
                </a:spcBef>
              </a:pPr>
              <a:t>19</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0" rIns="93142" bIns="46570"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525928F-1AAC-46C0-959A-AD7DD8ED1FC8}" type="slidenum">
              <a:rPr lang="en-US" altLang="en-US"/>
              <a:pPr algn="r" eaLnBrk="1" hangingPunct="1">
                <a:spcBef>
                  <a:spcPct val="0"/>
                </a:spcBef>
              </a:pPr>
              <a:t>21</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0" rIns="93142" bIns="46570"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0279314-A9D1-4071-B2CE-763F7D93A447}" type="slidenum">
              <a:rPr lang="en-US" altLang="en-US"/>
              <a:pPr algn="r" eaLnBrk="1" hangingPunct="1">
                <a:spcBef>
                  <a:spcPct val="0"/>
                </a:spcBef>
              </a:pPr>
              <a:t>24</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nchor="b"/>
          <a:lstStyle>
            <a:lvl1pPr defTabSz="896938">
              <a:spcBef>
                <a:spcPct val="30000"/>
              </a:spcBef>
              <a:defRPr sz="1200">
                <a:solidFill>
                  <a:schemeClr val="tx1"/>
                </a:solidFill>
                <a:latin typeface="Arial" charset="0"/>
              </a:defRPr>
            </a:lvl1pPr>
            <a:lvl2pPr marL="742950" indent="-285750" defTabSz="896938">
              <a:spcBef>
                <a:spcPct val="30000"/>
              </a:spcBef>
              <a:defRPr sz="1200">
                <a:solidFill>
                  <a:schemeClr val="tx1"/>
                </a:solidFill>
                <a:latin typeface="Arial" charset="0"/>
              </a:defRPr>
            </a:lvl2pPr>
            <a:lvl3pPr marL="1143000" indent="-228600" defTabSz="896938">
              <a:spcBef>
                <a:spcPct val="30000"/>
              </a:spcBef>
              <a:defRPr sz="1200">
                <a:solidFill>
                  <a:schemeClr val="tx1"/>
                </a:solidFill>
                <a:latin typeface="Arial" charset="0"/>
              </a:defRPr>
            </a:lvl3pPr>
            <a:lvl4pPr marL="1600200" indent="-228600" defTabSz="896938">
              <a:spcBef>
                <a:spcPct val="30000"/>
              </a:spcBef>
              <a:defRPr sz="1200">
                <a:solidFill>
                  <a:schemeClr val="tx1"/>
                </a:solidFill>
                <a:latin typeface="Arial" charset="0"/>
              </a:defRPr>
            </a:lvl4pPr>
            <a:lvl5pPr marL="2057400" indent="-228600" defTabSz="896938">
              <a:spcBef>
                <a:spcPct val="30000"/>
              </a:spcBef>
              <a:defRPr sz="1200">
                <a:solidFill>
                  <a:schemeClr val="tx1"/>
                </a:solidFill>
                <a:latin typeface="Arial" charset="0"/>
              </a:defRPr>
            </a:lvl5pPr>
            <a:lvl6pPr marL="2514600" indent="-228600" defTabSz="896938" eaLnBrk="0" fontAlgn="base" hangingPunct="0">
              <a:spcBef>
                <a:spcPct val="30000"/>
              </a:spcBef>
              <a:spcAft>
                <a:spcPct val="0"/>
              </a:spcAft>
              <a:defRPr sz="1200">
                <a:solidFill>
                  <a:schemeClr val="tx1"/>
                </a:solidFill>
                <a:latin typeface="Arial" charset="0"/>
              </a:defRPr>
            </a:lvl6pPr>
            <a:lvl7pPr marL="2971800" indent="-228600" defTabSz="896938" eaLnBrk="0" fontAlgn="base" hangingPunct="0">
              <a:spcBef>
                <a:spcPct val="30000"/>
              </a:spcBef>
              <a:spcAft>
                <a:spcPct val="0"/>
              </a:spcAft>
              <a:defRPr sz="1200">
                <a:solidFill>
                  <a:schemeClr val="tx1"/>
                </a:solidFill>
                <a:latin typeface="Arial" charset="0"/>
              </a:defRPr>
            </a:lvl7pPr>
            <a:lvl8pPr marL="3429000" indent="-228600" defTabSz="896938" eaLnBrk="0" fontAlgn="base" hangingPunct="0">
              <a:spcBef>
                <a:spcPct val="30000"/>
              </a:spcBef>
              <a:spcAft>
                <a:spcPct val="0"/>
              </a:spcAft>
              <a:defRPr sz="1200">
                <a:solidFill>
                  <a:schemeClr val="tx1"/>
                </a:solidFill>
                <a:latin typeface="Arial" charset="0"/>
              </a:defRPr>
            </a:lvl8pPr>
            <a:lvl9pPr marL="3886200" indent="-228600" defTabSz="8969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D02F229-8D03-4B4F-8BFA-4B2F0A2F7925}" type="slidenum">
              <a:rPr lang="en-US" altLang="en-US"/>
              <a:pPr algn="r" eaLnBrk="1" hangingPunct="1">
                <a:spcBef>
                  <a:spcPct val="0"/>
                </a:spcBef>
              </a:pPr>
              <a:t>25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0" rIns="93142" bIns="46570"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EA93F0-18C9-4D13-8A9C-514F47C3E638}" type="slidenum">
              <a:rPr lang="en-US" altLang="en-US"/>
              <a:pPr algn="r" eaLnBrk="1" hangingPunct="1">
                <a:spcBef>
                  <a:spcPct val="0"/>
                </a:spcBef>
              </a:pPr>
              <a:t>27</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0" rIns="93142" bIns="46570"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EA93F0-18C9-4D13-8A9C-514F47C3E638}" type="slidenum">
              <a:rPr lang="en-US" altLang="en-US"/>
              <a:pPr algn="r" eaLnBrk="1" hangingPunct="1">
                <a:spcBef>
                  <a:spcPct val="0"/>
                </a:spcBef>
              </a:pPr>
              <a:t>29</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nchor="b"/>
          <a:lstStyle>
            <a:lvl1pPr defTabSz="896938">
              <a:spcBef>
                <a:spcPct val="30000"/>
              </a:spcBef>
              <a:defRPr sz="1200">
                <a:solidFill>
                  <a:schemeClr val="tx1"/>
                </a:solidFill>
                <a:latin typeface="Arial" charset="0"/>
              </a:defRPr>
            </a:lvl1pPr>
            <a:lvl2pPr marL="742950" indent="-285750" defTabSz="896938">
              <a:spcBef>
                <a:spcPct val="30000"/>
              </a:spcBef>
              <a:defRPr sz="1200">
                <a:solidFill>
                  <a:schemeClr val="tx1"/>
                </a:solidFill>
                <a:latin typeface="Arial" charset="0"/>
              </a:defRPr>
            </a:lvl2pPr>
            <a:lvl3pPr marL="1143000" indent="-228600" defTabSz="896938">
              <a:spcBef>
                <a:spcPct val="30000"/>
              </a:spcBef>
              <a:defRPr sz="1200">
                <a:solidFill>
                  <a:schemeClr val="tx1"/>
                </a:solidFill>
                <a:latin typeface="Arial" charset="0"/>
              </a:defRPr>
            </a:lvl3pPr>
            <a:lvl4pPr marL="1600200" indent="-228600" defTabSz="896938">
              <a:spcBef>
                <a:spcPct val="30000"/>
              </a:spcBef>
              <a:defRPr sz="1200">
                <a:solidFill>
                  <a:schemeClr val="tx1"/>
                </a:solidFill>
                <a:latin typeface="Arial" charset="0"/>
              </a:defRPr>
            </a:lvl4pPr>
            <a:lvl5pPr marL="2057400" indent="-228600" defTabSz="896938">
              <a:spcBef>
                <a:spcPct val="30000"/>
              </a:spcBef>
              <a:defRPr sz="1200">
                <a:solidFill>
                  <a:schemeClr val="tx1"/>
                </a:solidFill>
                <a:latin typeface="Arial" charset="0"/>
              </a:defRPr>
            </a:lvl5pPr>
            <a:lvl6pPr marL="2514600" indent="-228600" defTabSz="896938" eaLnBrk="0" fontAlgn="base" hangingPunct="0">
              <a:spcBef>
                <a:spcPct val="30000"/>
              </a:spcBef>
              <a:spcAft>
                <a:spcPct val="0"/>
              </a:spcAft>
              <a:defRPr sz="1200">
                <a:solidFill>
                  <a:schemeClr val="tx1"/>
                </a:solidFill>
                <a:latin typeface="Arial" charset="0"/>
              </a:defRPr>
            </a:lvl6pPr>
            <a:lvl7pPr marL="2971800" indent="-228600" defTabSz="896938" eaLnBrk="0" fontAlgn="base" hangingPunct="0">
              <a:spcBef>
                <a:spcPct val="30000"/>
              </a:spcBef>
              <a:spcAft>
                <a:spcPct val="0"/>
              </a:spcAft>
              <a:defRPr sz="1200">
                <a:solidFill>
                  <a:schemeClr val="tx1"/>
                </a:solidFill>
                <a:latin typeface="Arial" charset="0"/>
              </a:defRPr>
            </a:lvl7pPr>
            <a:lvl8pPr marL="3429000" indent="-228600" defTabSz="896938" eaLnBrk="0" fontAlgn="base" hangingPunct="0">
              <a:spcBef>
                <a:spcPct val="30000"/>
              </a:spcBef>
              <a:spcAft>
                <a:spcPct val="0"/>
              </a:spcAft>
              <a:defRPr sz="1200">
                <a:solidFill>
                  <a:schemeClr val="tx1"/>
                </a:solidFill>
                <a:latin typeface="Arial" charset="0"/>
              </a:defRPr>
            </a:lvl8pPr>
            <a:lvl9pPr marL="3886200" indent="-228600" defTabSz="8969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7EE8D2E-FB1E-4254-BA46-3B176B963C34}" type="slidenum">
              <a:rPr lang="en-US" altLang="en-US"/>
              <a:pPr algn="r" eaLnBrk="1" hangingPunct="1">
                <a:spcBef>
                  <a:spcPct val="0"/>
                </a:spcBef>
              </a:pPr>
              <a:t>4</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0" rIns="93142" bIns="46570"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BAB8780-5757-4095-9ECE-15EB2CB64FEC}" type="slidenum">
              <a:rPr lang="en-US" altLang="en-US"/>
              <a:pPr algn="r" eaLnBrk="1" hangingPunct="1">
                <a:spcBef>
                  <a:spcPct val="0"/>
                </a:spcBef>
              </a:pPr>
              <a:t>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0" rIns="93142" bIns="46570"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6C320EF-1FF8-465C-B4ED-E5DBE0CDC144}" type="slidenum">
              <a:rPr lang="en-US" altLang="en-US"/>
              <a:pPr algn="r" eaLnBrk="1" hangingPunct="1">
                <a:spcBef>
                  <a:spcPct val="0"/>
                </a:spcBef>
              </a:pPr>
              <a:t>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nchor="b"/>
          <a:lstStyle>
            <a:lvl1pPr defTabSz="896938">
              <a:spcBef>
                <a:spcPct val="30000"/>
              </a:spcBef>
              <a:defRPr sz="1200">
                <a:solidFill>
                  <a:schemeClr val="tx1"/>
                </a:solidFill>
                <a:latin typeface="Arial" charset="0"/>
              </a:defRPr>
            </a:lvl1pPr>
            <a:lvl2pPr marL="742950" indent="-285750" defTabSz="896938">
              <a:spcBef>
                <a:spcPct val="30000"/>
              </a:spcBef>
              <a:defRPr sz="1200">
                <a:solidFill>
                  <a:schemeClr val="tx1"/>
                </a:solidFill>
                <a:latin typeface="Arial" charset="0"/>
              </a:defRPr>
            </a:lvl2pPr>
            <a:lvl3pPr marL="1143000" indent="-228600" defTabSz="896938">
              <a:spcBef>
                <a:spcPct val="30000"/>
              </a:spcBef>
              <a:defRPr sz="1200">
                <a:solidFill>
                  <a:schemeClr val="tx1"/>
                </a:solidFill>
                <a:latin typeface="Arial" charset="0"/>
              </a:defRPr>
            </a:lvl3pPr>
            <a:lvl4pPr marL="1600200" indent="-228600" defTabSz="896938">
              <a:spcBef>
                <a:spcPct val="30000"/>
              </a:spcBef>
              <a:defRPr sz="1200">
                <a:solidFill>
                  <a:schemeClr val="tx1"/>
                </a:solidFill>
                <a:latin typeface="Arial" charset="0"/>
              </a:defRPr>
            </a:lvl4pPr>
            <a:lvl5pPr marL="2057400" indent="-228600" defTabSz="896938">
              <a:spcBef>
                <a:spcPct val="30000"/>
              </a:spcBef>
              <a:defRPr sz="1200">
                <a:solidFill>
                  <a:schemeClr val="tx1"/>
                </a:solidFill>
                <a:latin typeface="Arial" charset="0"/>
              </a:defRPr>
            </a:lvl5pPr>
            <a:lvl6pPr marL="2514600" indent="-228600" defTabSz="896938" eaLnBrk="0" fontAlgn="base" hangingPunct="0">
              <a:spcBef>
                <a:spcPct val="30000"/>
              </a:spcBef>
              <a:spcAft>
                <a:spcPct val="0"/>
              </a:spcAft>
              <a:defRPr sz="1200">
                <a:solidFill>
                  <a:schemeClr val="tx1"/>
                </a:solidFill>
                <a:latin typeface="Arial" charset="0"/>
              </a:defRPr>
            </a:lvl6pPr>
            <a:lvl7pPr marL="2971800" indent="-228600" defTabSz="896938" eaLnBrk="0" fontAlgn="base" hangingPunct="0">
              <a:spcBef>
                <a:spcPct val="30000"/>
              </a:spcBef>
              <a:spcAft>
                <a:spcPct val="0"/>
              </a:spcAft>
              <a:defRPr sz="1200">
                <a:solidFill>
                  <a:schemeClr val="tx1"/>
                </a:solidFill>
                <a:latin typeface="Arial" charset="0"/>
              </a:defRPr>
            </a:lvl7pPr>
            <a:lvl8pPr marL="3429000" indent="-228600" defTabSz="896938" eaLnBrk="0" fontAlgn="base" hangingPunct="0">
              <a:spcBef>
                <a:spcPct val="30000"/>
              </a:spcBef>
              <a:spcAft>
                <a:spcPct val="0"/>
              </a:spcAft>
              <a:defRPr sz="1200">
                <a:solidFill>
                  <a:schemeClr val="tx1"/>
                </a:solidFill>
                <a:latin typeface="Arial" charset="0"/>
              </a:defRPr>
            </a:lvl8pPr>
            <a:lvl9pPr marL="3886200" indent="-228600" defTabSz="8969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7B970A2-78BF-497D-BF2B-9D998B356659}" type="slidenum">
              <a:rPr lang="en-US" altLang="en-US"/>
              <a:pPr algn="r" eaLnBrk="1" hangingPunct="1">
                <a:spcBef>
                  <a:spcPct val="0"/>
                </a:spcBef>
              </a:pPr>
              <a:t>10</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nchor="b"/>
          <a:lstStyle>
            <a:lvl1pPr defTabSz="896938">
              <a:spcBef>
                <a:spcPct val="30000"/>
              </a:spcBef>
              <a:defRPr sz="1200">
                <a:solidFill>
                  <a:schemeClr val="tx1"/>
                </a:solidFill>
                <a:latin typeface="Arial" charset="0"/>
              </a:defRPr>
            </a:lvl1pPr>
            <a:lvl2pPr marL="742950" indent="-285750" defTabSz="896938">
              <a:spcBef>
                <a:spcPct val="30000"/>
              </a:spcBef>
              <a:defRPr sz="1200">
                <a:solidFill>
                  <a:schemeClr val="tx1"/>
                </a:solidFill>
                <a:latin typeface="Arial" charset="0"/>
              </a:defRPr>
            </a:lvl2pPr>
            <a:lvl3pPr marL="1143000" indent="-228600" defTabSz="896938">
              <a:spcBef>
                <a:spcPct val="30000"/>
              </a:spcBef>
              <a:defRPr sz="1200">
                <a:solidFill>
                  <a:schemeClr val="tx1"/>
                </a:solidFill>
                <a:latin typeface="Arial" charset="0"/>
              </a:defRPr>
            </a:lvl3pPr>
            <a:lvl4pPr marL="1600200" indent="-228600" defTabSz="896938">
              <a:spcBef>
                <a:spcPct val="30000"/>
              </a:spcBef>
              <a:defRPr sz="1200">
                <a:solidFill>
                  <a:schemeClr val="tx1"/>
                </a:solidFill>
                <a:latin typeface="Arial" charset="0"/>
              </a:defRPr>
            </a:lvl4pPr>
            <a:lvl5pPr marL="2057400" indent="-228600" defTabSz="896938">
              <a:spcBef>
                <a:spcPct val="30000"/>
              </a:spcBef>
              <a:defRPr sz="1200">
                <a:solidFill>
                  <a:schemeClr val="tx1"/>
                </a:solidFill>
                <a:latin typeface="Arial" charset="0"/>
              </a:defRPr>
            </a:lvl5pPr>
            <a:lvl6pPr marL="2514600" indent="-228600" defTabSz="896938" eaLnBrk="0" fontAlgn="base" hangingPunct="0">
              <a:spcBef>
                <a:spcPct val="30000"/>
              </a:spcBef>
              <a:spcAft>
                <a:spcPct val="0"/>
              </a:spcAft>
              <a:defRPr sz="1200">
                <a:solidFill>
                  <a:schemeClr val="tx1"/>
                </a:solidFill>
                <a:latin typeface="Arial" charset="0"/>
              </a:defRPr>
            </a:lvl6pPr>
            <a:lvl7pPr marL="2971800" indent="-228600" defTabSz="896938" eaLnBrk="0" fontAlgn="base" hangingPunct="0">
              <a:spcBef>
                <a:spcPct val="30000"/>
              </a:spcBef>
              <a:spcAft>
                <a:spcPct val="0"/>
              </a:spcAft>
              <a:defRPr sz="1200">
                <a:solidFill>
                  <a:schemeClr val="tx1"/>
                </a:solidFill>
                <a:latin typeface="Arial" charset="0"/>
              </a:defRPr>
            </a:lvl7pPr>
            <a:lvl8pPr marL="3429000" indent="-228600" defTabSz="896938" eaLnBrk="0" fontAlgn="base" hangingPunct="0">
              <a:spcBef>
                <a:spcPct val="30000"/>
              </a:spcBef>
              <a:spcAft>
                <a:spcPct val="0"/>
              </a:spcAft>
              <a:defRPr sz="1200">
                <a:solidFill>
                  <a:schemeClr val="tx1"/>
                </a:solidFill>
                <a:latin typeface="Arial" charset="0"/>
              </a:defRPr>
            </a:lvl8pPr>
            <a:lvl9pPr marL="3886200" indent="-228600" defTabSz="8969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5A1A9E5-A89C-465F-8E8E-22879F7B810D}" type="slidenum">
              <a:rPr lang="en-US" altLang="en-US"/>
              <a:pPr algn="r" eaLnBrk="1" hangingPunct="1">
                <a:spcBef>
                  <a:spcPct val="0"/>
                </a:spcBef>
              </a:pPr>
              <a:t>11</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0" rIns="93142" bIns="46570"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17D1BE8-547F-49CB-94F8-F80307E8206D}" type="slidenum">
              <a:rPr lang="en-US" altLang="en-US"/>
              <a:pPr algn="r" eaLnBrk="1" hangingPunct="1">
                <a:spcBef>
                  <a:spcPct val="0"/>
                </a:spcBef>
              </a:pPr>
              <a:t>12</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nchor="b"/>
          <a:lstStyle>
            <a:lvl1pPr defTabSz="896938">
              <a:spcBef>
                <a:spcPct val="30000"/>
              </a:spcBef>
              <a:defRPr sz="1200">
                <a:solidFill>
                  <a:schemeClr val="tx1"/>
                </a:solidFill>
                <a:latin typeface="Arial" charset="0"/>
              </a:defRPr>
            </a:lvl1pPr>
            <a:lvl2pPr marL="742950" indent="-285750" defTabSz="896938">
              <a:spcBef>
                <a:spcPct val="30000"/>
              </a:spcBef>
              <a:defRPr sz="1200">
                <a:solidFill>
                  <a:schemeClr val="tx1"/>
                </a:solidFill>
                <a:latin typeface="Arial" charset="0"/>
              </a:defRPr>
            </a:lvl2pPr>
            <a:lvl3pPr marL="1143000" indent="-228600" defTabSz="896938">
              <a:spcBef>
                <a:spcPct val="30000"/>
              </a:spcBef>
              <a:defRPr sz="1200">
                <a:solidFill>
                  <a:schemeClr val="tx1"/>
                </a:solidFill>
                <a:latin typeface="Arial" charset="0"/>
              </a:defRPr>
            </a:lvl3pPr>
            <a:lvl4pPr marL="1600200" indent="-228600" defTabSz="896938">
              <a:spcBef>
                <a:spcPct val="30000"/>
              </a:spcBef>
              <a:defRPr sz="1200">
                <a:solidFill>
                  <a:schemeClr val="tx1"/>
                </a:solidFill>
                <a:latin typeface="Arial" charset="0"/>
              </a:defRPr>
            </a:lvl4pPr>
            <a:lvl5pPr marL="2057400" indent="-228600" defTabSz="896938">
              <a:spcBef>
                <a:spcPct val="30000"/>
              </a:spcBef>
              <a:defRPr sz="1200">
                <a:solidFill>
                  <a:schemeClr val="tx1"/>
                </a:solidFill>
                <a:latin typeface="Arial" charset="0"/>
              </a:defRPr>
            </a:lvl5pPr>
            <a:lvl6pPr marL="2514600" indent="-228600" defTabSz="896938" eaLnBrk="0" fontAlgn="base" hangingPunct="0">
              <a:spcBef>
                <a:spcPct val="30000"/>
              </a:spcBef>
              <a:spcAft>
                <a:spcPct val="0"/>
              </a:spcAft>
              <a:defRPr sz="1200">
                <a:solidFill>
                  <a:schemeClr val="tx1"/>
                </a:solidFill>
                <a:latin typeface="Arial" charset="0"/>
              </a:defRPr>
            </a:lvl6pPr>
            <a:lvl7pPr marL="2971800" indent="-228600" defTabSz="896938" eaLnBrk="0" fontAlgn="base" hangingPunct="0">
              <a:spcBef>
                <a:spcPct val="30000"/>
              </a:spcBef>
              <a:spcAft>
                <a:spcPct val="0"/>
              </a:spcAft>
              <a:defRPr sz="1200">
                <a:solidFill>
                  <a:schemeClr val="tx1"/>
                </a:solidFill>
                <a:latin typeface="Arial" charset="0"/>
              </a:defRPr>
            </a:lvl7pPr>
            <a:lvl8pPr marL="3429000" indent="-228600" defTabSz="896938" eaLnBrk="0" fontAlgn="base" hangingPunct="0">
              <a:spcBef>
                <a:spcPct val="30000"/>
              </a:spcBef>
              <a:spcAft>
                <a:spcPct val="0"/>
              </a:spcAft>
              <a:defRPr sz="1200">
                <a:solidFill>
                  <a:schemeClr val="tx1"/>
                </a:solidFill>
                <a:latin typeface="Arial" charset="0"/>
              </a:defRPr>
            </a:lvl8pPr>
            <a:lvl9pPr marL="3886200" indent="-228600" defTabSz="8969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4CE62D8-C672-414A-B342-9F06DC89C2D4}" type="slidenum">
              <a:rPr lang="en-US" altLang="en-US"/>
              <a:pPr algn="r" eaLnBrk="1" hangingPunct="1">
                <a:spcBef>
                  <a:spcPct val="0"/>
                </a:spcBef>
              </a:pPr>
              <a:t>13</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7" tIns="46568" rIns="93137" bIns="46568"/>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70674" y="8829848"/>
            <a:ext cx="3038155" cy="4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0" rIns="93142" bIns="46570"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E1DCC80-D8B5-4FC9-BAB5-698EF89700D5}" type="slidenum">
              <a:rPr lang="en-US" altLang="en-US"/>
              <a:pPr algn="r" eaLnBrk="1" hangingPunct="1">
                <a:spcBef>
                  <a:spcPct val="0"/>
                </a:spcBef>
              </a:pPr>
              <a:t>14</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675B02-7F4D-4A44-9D0E-982D5B732665}" type="slidenum">
              <a:rPr lang="en-US" altLang="en-US"/>
              <a:pPr/>
              <a:t>‹#›</a:t>
            </a:fld>
            <a:endParaRPr lang="en-US" altLang="en-US"/>
          </a:p>
        </p:txBody>
      </p:sp>
    </p:spTree>
    <p:extLst>
      <p:ext uri="{BB962C8B-B14F-4D97-AF65-F5344CB8AC3E}">
        <p14:creationId xmlns:p14="http://schemas.microsoft.com/office/powerpoint/2010/main" val="325089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11EB76C-14B3-4774-B15F-505849E23C70}" type="slidenum">
              <a:rPr lang="en-US" altLang="en-US"/>
              <a:pPr/>
              <a:t>‹#›</a:t>
            </a:fld>
            <a:endParaRPr lang="en-US" altLang="en-US"/>
          </a:p>
        </p:txBody>
      </p:sp>
    </p:spTree>
    <p:extLst>
      <p:ext uri="{BB962C8B-B14F-4D97-AF65-F5344CB8AC3E}">
        <p14:creationId xmlns:p14="http://schemas.microsoft.com/office/powerpoint/2010/main" val="112575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BF0D5A-BE81-4342-AAF0-6437B4BC59E7}" type="slidenum">
              <a:rPr lang="en-US" altLang="en-US"/>
              <a:pPr/>
              <a:t>‹#›</a:t>
            </a:fld>
            <a:endParaRPr lang="en-US" altLang="en-US"/>
          </a:p>
        </p:txBody>
      </p:sp>
    </p:spTree>
    <p:extLst>
      <p:ext uri="{BB962C8B-B14F-4D97-AF65-F5344CB8AC3E}">
        <p14:creationId xmlns:p14="http://schemas.microsoft.com/office/powerpoint/2010/main" val="91236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D355C8-3825-464B-B3E5-490E4C5EA917}" type="slidenum">
              <a:rPr lang="en-US" altLang="en-US"/>
              <a:pPr/>
              <a:t>‹#›</a:t>
            </a:fld>
            <a:endParaRPr lang="en-US" altLang="en-US"/>
          </a:p>
        </p:txBody>
      </p:sp>
    </p:spTree>
    <p:extLst>
      <p:ext uri="{BB962C8B-B14F-4D97-AF65-F5344CB8AC3E}">
        <p14:creationId xmlns:p14="http://schemas.microsoft.com/office/powerpoint/2010/main" val="92092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D14D15-041D-4C3D-AAD1-DC31CD03EE0C}" type="slidenum">
              <a:rPr lang="en-US" altLang="en-US"/>
              <a:pPr/>
              <a:t>‹#›</a:t>
            </a:fld>
            <a:endParaRPr lang="en-US" altLang="en-US"/>
          </a:p>
        </p:txBody>
      </p:sp>
    </p:spTree>
    <p:extLst>
      <p:ext uri="{BB962C8B-B14F-4D97-AF65-F5344CB8AC3E}">
        <p14:creationId xmlns:p14="http://schemas.microsoft.com/office/powerpoint/2010/main" val="8489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817BBF-3834-4263-970A-9CA640261FE9}" type="slidenum">
              <a:rPr lang="en-US" altLang="en-US"/>
              <a:pPr/>
              <a:t>‹#›</a:t>
            </a:fld>
            <a:endParaRPr lang="en-US" altLang="en-US"/>
          </a:p>
        </p:txBody>
      </p:sp>
    </p:spTree>
    <p:extLst>
      <p:ext uri="{BB962C8B-B14F-4D97-AF65-F5344CB8AC3E}">
        <p14:creationId xmlns:p14="http://schemas.microsoft.com/office/powerpoint/2010/main" val="15311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88DD913-4A47-446D-BA4F-EB5C8A74FBC3}" type="slidenum">
              <a:rPr lang="en-US" altLang="en-US"/>
              <a:pPr/>
              <a:t>‹#›</a:t>
            </a:fld>
            <a:endParaRPr lang="en-US" altLang="en-US"/>
          </a:p>
        </p:txBody>
      </p:sp>
    </p:spTree>
    <p:extLst>
      <p:ext uri="{BB962C8B-B14F-4D97-AF65-F5344CB8AC3E}">
        <p14:creationId xmlns:p14="http://schemas.microsoft.com/office/powerpoint/2010/main" val="426375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F3BABE7-AE51-493A-BA06-F00FA5A6832E}" type="slidenum">
              <a:rPr lang="en-US" altLang="en-US"/>
              <a:pPr/>
              <a:t>‹#›</a:t>
            </a:fld>
            <a:endParaRPr lang="en-US" altLang="en-US"/>
          </a:p>
        </p:txBody>
      </p:sp>
    </p:spTree>
    <p:extLst>
      <p:ext uri="{BB962C8B-B14F-4D97-AF65-F5344CB8AC3E}">
        <p14:creationId xmlns:p14="http://schemas.microsoft.com/office/powerpoint/2010/main" val="409101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08C1F79-7722-4BA1-9F6D-DFF738C440D1}" type="slidenum">
              <a:rPr lang="en-US" altLang="en-US"/>
              <a:pPr/>
              <a:t>‹#›</a:t>
            </a:fld>
            <a:endParaRPr lang="en-US" altLang="en-US"/>
          </a:p>
        </p:txBody>
      </p:sp>
    </p:spTree>
    <p:extLst>
      <p:ext uri="{BB962C8B-B14F-4D97-AF65-F5344CB8AC3E}">
        <p14:creationId xmlns:p14="http://schemas.microsoft.com/office/powerpoint/2010/main" val="423276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6BAF75-6FBC-4DD7-9256-6415084F36BE}" type="slidenum">
              <a:rPr lang="en-US" altLang="en-US"/>
              <a:pPr/>
              <a:t>‹#›</a:t>
            </a:fld>
            <a:endParaRPr lang="en-US" altLang="en-US"/>
          </a:p>
        </p:txBody>
      </p:sp>
    </p:spTree>
    <p:extLst>
      <p:ext uri="{BB962C8B-B14F-4D97-AF65-F5344CB8AC3E}">
        <p14:creationId xmlns:p14="http://schemas.microsoft.com/office/powerpoint/2010/main" val="401688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411D468-F3D5-46BD-8341-EC63E05AAD8B}" type="slidenum">
              <a:rPr lang="en-US" altLang="en-US"/>
              <a:pPr/>
              <a:t>‹#›</a:t>
            </a:fld>
            <a:endParaRPr lang="en-US" altLang="en-US"/>
          </a:p>
        </p:txBody>
      </p:sp>
    </p:spTree>
    <p:extLst>
      <p:ext uri="{BB962C8B-B14F-4D97-AF65-F5344CB8AC3E}">
        <p14:creationId xmlns:p14="http://schemas.microsoft.com/office/powerpoint/2010/main" val="334179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6197285-B9D5-48FE-9952-0CF50947C6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www.google.com/url?sa=i&amp;rct=j&amp;q=&amp;esrc=s&amp;source=images&amp;cd=&amp;cad=rja&amp;uact=8&amp;ved=0ahUKEwi0gtu6_MLJAhWDjIMKHdhqAYEQjRwIBw&amp;url=http://www.cagle.com/tag/dwi/&amp;bvm=bv.108538919,d.amc&amp;psig=AFQjCNFJM4m-nnCFMbsWKX4cbpQ3YxS32g&amp;ust=1449344806683826"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www.maltmadness.com/whisky/speyside-region-scotch.html#dufftown" TargetMode="External"/><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ahUKEwighIb6-MLJAhXip4MKHTZcAT8QjRwIBw&amp;url=http://www.verema.com/blog/licores-destilados/1214613-color-whisky-natural-artificial&amp;psig=AFQjCNF8iXu0pFIQpZ0IsA8X-JU-I0qWuA&amp;ust=1449343740292808" TargetMode="External"/><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hyperlink" Target="http://www.lovibondcolour.com/colour-scale/ebc-european-brewing-convention" TargetMode="External"/><Relationship Id="rId1" Type="http://schemas.openxmlformats.org/officeDocument/2006/relationships/slideLayout" Target="../slideLayouts/slideLayout6.xml"/><Relationship Id="rId6" Type="http://schemas.openxmlformats.org/officeDocument/2006/relationships/hyperlink" Target="http://www.google.com/url?sa=i&amp;rct=j&amp;q=&amp;esrc=s&amp;source=images&amp;cd=&amp;cad=rja&amp;uact=8&amp;ved=0ahUKEwi7-8-6-MLJAhWm6IMKHSscAWQQjRwIBw&amp;url=http://lukerymarz.com/ratingpending/2013/04/resources-for-beginning-whisky-appreciators.html&amp;psig=AFQjCNF8iXu0pFIQpZ0IsA8X-JU-I0qWuA&amp;ust=1449343740292808" TargetMode="External"/><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http://www.maltmadness.com/whisky/islay-region-scotch.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www.maltmadness.com/whisky/ardbeg.html" TargetMode="External"/><Relationship Id="rId7" Type="http://schemas.openxmlformats.org/officeDocument/2006/relationships/image" Target="../media/image40.jpeg"/><Relationship Id="rId2" Type="http://schemas.openxmlformats.org/officeDocument/2006/relationships/hyperlink" Target="http://www.maltmadness.com/whisky/islay-region-scotch.html" TargetMode="Externa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hyperlink" Target="http://www.maltmadness.com/whisky/port-ellen.html" TargetMode="External"/><Relationship Id="rId4" Type="http://schemas.openxmlformats.org/officeDocument/2006/relationships/hyperlink" Target="http://www.maltmadness.com/whisky/laphroaig.html"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maltmadness.com/whisky/speyside-region-scotch.html#lossie" TargetMode="Externa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source=images&amp;cd=&amp;cad=rja&amp;uact=8&amp;ved=0ahUKEwjkmIrP-sLJAhWtqoMKHYFQAVcQjRwIBw&amp;url=http://blog.whiskeydisks.com/page/13/&amp;psig=AFQjCNF8iXu0pFIQpZ0IsA8X-JU-I0qWuA&amp;ust=144934374029280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27031">
            <a:off x="398463" y="749300"/>
            <a:ext cx="3028950"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0" y="949325"/>
            <a:ext cx="2819400" cy="383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Text Box 2"/>
          <p:cNvSpPr txBox="1">
            <a:spLocks noChangeArrowheads="1"/>
          </p:cNvSpPr>
          <p:nvPr/>
        </p:nvSpPr>
        <p:spPr bwMode="auto">
          <a:xfrm>
            <a:off x="0" y="0"/>
            <a:ext cx="29718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3077" name="TextBox 1"/>
          <p:cNvSpPr txBox="1">
            <a:spLocks noChangeArrowheads="1"/>
          </p:cNvSpPr>
          <p:nvPr/>
        </p:nvSpPr>
        <p:spPr bwMode="auto">
          <a:xfrm>
            <a:off x="3200400" y="1276350"/>
            <a:ext cx="2895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900">
                <a:solidFill>
                  <a:schemeClr val="accent2"/>
                </a:solidFill>
              </a:rPr>
              <a:t>Tasting Room Comparison – Group # 1</a:t>
            </a:r>
          </a:p>
          <a:p>
            <a:pPr eaLnBrk="1" hangingPunct="1">
              <a:spcBef>
                <a:spcPct val="0"/>
              </a:spcBef>
              <a:buFontTx/>
              <a:buNone/>
            </a:pPr>
            <a:r>
              <a:rPr lang="en-US" altLang="en-US" sz="900"/>
              <a:t>.</a:t>
            </a:r>
          </a:p>
        </p:txBody>
      </p:sp>
      <p:grpSp>
        <p:nvGrpSpPr>
          <p:cNvPr id="3078" name="Group 10"/>
          <p:cNvGrpSpPr>
            <a:grpSpLocks/>
          </p:cNvGrpSpPr>
          <p:nvPr/>
        </p:nvGrpSpPr>
        <p:grpSpPr bwMode="auto">
          <a:xfrm rot="947401">
            <a:off x="5780088" y="392113"/>
            <a:ext cx="2867025" cy="3113087"/>
            <a:chOff x="152398" y="-189666"/>
            <a:chExt cx="9282901" cy="6895267"/>
          </a:xfrm>
        </p:grpSpPr>
        <p:pic>
          <p:nvPicPr>
            <p:cNvPr id="3082" name="Picture 2" descr="dist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823" y="-189666"/>
              <a:ext cx="59594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Rectangle 4"/>
            <p:cNvSpPr>
              <a:spLocks noChangeArrowheads="1"/>
            </p:cNvSpPr>
            <p:nvPr/>
          </p:nvSpPr>
          <p:spPr bwMode="auto">
            <a:xfrm>
              <a:off x="152398" y="807637"/>
              <a:ext cx="4953001" cy="5897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700" b="1" i="1">
                  <a:solidFill>
                    <a:schemeClr val="accent2"/>
                  </a:solidFill>
                </a:rPr>
                <a:t>SCOTLAND BY AREA</a:t>
              </a:r>
              <a:br>
                <a:rPr lang="en-US" altLang="en-US" sz="700" b="1" i="1">
                  <a:solidFill>
                    <a:schemeClr val="accent2"/>
                  </a:solidFill>
                </a:rPr>
              </a:br>
              <a:r>
                <a:rPr lang="en-US" altLang="en-US" sz="700" b="1" i="1">
                  <a:solidFill>
                    <a:schemeClr val="accent2"/>
                  </a:solidFill>
                </a:rPr>
                <a:t>TYPICAL CHARACTERISTICS…</a:t>
              </a:r>
              <a:br>
                <a:rPr lang="en-US" altLang="en-US" sz="700" b="1" i="1">
                  <a:solidFill>
                    <a:schemeClr val="accent2"/>
                  </a:solidFill>
                </a:rPr>
              </a:br>
              <a:r>
                <a:rPr lang="en-US" altLang="en-US" sz="700" b="1" i="1">
                  <a:solidFill>
                    <a:schemeClr val="accent2"/>
                  </a:solidFill>
                </a:rPr>
                <a:t/>
              </a:r>
              <a:br>
                <a:rPr lang="en-US" altLang="en-US" sz="700" b="1" i="1">
                  <a:solidFill>
                    <a:schemeClr val="accent2"/>
                  </a:solidFill>
                </a:rPr>
              </a:br>
              <a:r>
                <a:rPr lang="en-US" altLang="en-US" sz="700" b="1" i="1">
                  <a:solidFill>
                    <a:schemeClr val="accent2"/>
                  </a:solidFill>
                </a:rPr>
                <a:t>“Lowlands”</a:t>
              </a:r>
              <a:br>
                <a:rPr lang="en-US" altLang="en-US" sz="700" b="1" i="1">
                  <a:solidFill>
                    <a:schemeClr val="accent2"/>
                  </a:solidFill>
                </a:rPr>
              </a:br>
              <a:r>
                <a:rPr lang="en-US" altLang="en-US" sz="700" b="1">
                  <a:solidFill>
                    <a:schemeClr val="accent2"/>
                  </a:solidFill>
                </a:rPr>
                <a:t>Light, Vanilla, Leafy, Malty, Fruity</a:t>
              </a:r>
              <a:br>
                <a:rPr lang="en-US" altLang="en-US" sz="700" b="1">
                  <a:solidFill>
                    <a:schemeClr val="accent2"/>
                  </a:solidFill>
                </a:rPr>
              </a:br>
              <a:r>
                <a:rPr lang="en-US" altLang="en-US" sz="700" b="1">
                  <a:solidFill>
                    <a:schemeClr val="accent2"/>
                  </a:solidFill>
                </a:rPr>
                <a:t> </a:t>
              </a:r>
              <a:r>
                <a:rPr lang="en-US" altLang="en-US" sz="700" b="1" i="1">
                  <a:solidFill>
                    <a:schemeClr val="accent2"/>
                  </a:solidFill>
                </a:rPr>
                <a:t>“Highlands”</a:t>
              </a:r>
              <a:br>
                <a:rPr lang="en-US" altLang="en-US" sz="700" b="1" i="1">
                  <a:solidFill>
                    <a:schemeClr val="accent2"/>
                  </a:solidFill>
                </a:rPr>
              </a:br>
              <a:r>
                <a:rPr lang="en-US" altLang="en-US" sz="700" b="1">
                  <a:solidFill>
                    <a:schemeClr val="accent2"/>
                  </a:solidFill>
                </a:rPr>
                <a:t>Spicy, Lightly Peated, Citrus, Floral</a:t>
              </a:r>
              <a:br>
                <a:rPr lang="en-US" altLang="en-US" sz="700" b="1">
                  <a:solidFill>
                    <a:schemeClr val="accent2"/>
                  </a:solidFill>
                </a:rPr>
              </a:br>
              <a:r>
                <a:rPr lang="en-US" altLang="en-US" sz="700" b="1" i="1">
                  <a:solidFill>
                    <a:schemeClr val="accent2"/>
                  </a:solidFill>
                </a:rPr>
                <a:t>“Speyside”</a:t>
              </a:r>
              <a:br>
                <a:rPr lang="en-US" altLang="en-US" sz="700" b="1" i="1">
                  <a:solidFill>
                    <a:schemeClr val="accent2"/>
                  </a:solidFill>
                </a:rPr>
              </a:br>
              <a:r>
                <a:rPr lang="en-US" altLang="en-US" sz="700" b="1">
                  <a:solidFill>
                    <a:schemeClr val="accent2"/>
                  </a:solidFill>
                </a:rPr>
                <a:t>Fruity, Sweet, Floral, Grassy, Vanilla</a:t>
              </a:r>
              <a:br>
                <a:rPr lang="en-US" altLang="en-US" sz="700" b="1">
                  <a:solidFill>
                    <a:schemeClr val="accent2"/>
                  </a:solidFill>
                </a:rPr>
              </a:br>
              <a:r>
                <a:rPr lang="en-US" altLang="en-US" sz="700" b="1" i="1">
                  <a:solidFill>
                    <a:schemeClr val="accent2"/>
                  </a:solidFill>
                </a:rPr>
                <a:t>“Campbeltown”</a:t>
              </a:r>
              <a:br>
                <a:rPr lang="en-US" altLang="en-US" sz="700" b="1" i="1">
                  <a:solidFill>
                    <a:schemeClr val="accent2"/>
                  </a:solidFill>
                </a:rPr>
              </a:br>
              <a:r>
                <a:rPr lang="en-US" altLang="en-US" sz="700" b="1">
                  <a:solidFill>
                    <a:schemeClr val="accent2"/>
                  </a:solidFill>
                </a:rPr>
                <a:t>Malty, Nutmeg, Fruity, Light Smoke</a:t>
              </a:r>
              <a:br>
                <a:rPr lang="en-US" altLang="en-US" sz="700" b="1">
                  <a:solidFill>
                    <a:schemeClr val="accent2"/>
                  </a:solidFill>
                </a:rPr>
              </a:br>
              <a:r>
                <a:rPr lang="en-US" altLang="en-US" sz="700" b="1" i="1">
                  <a:solidFill>
                    <a:schemeClr val="accent2"/>
                  </a:solidFill>
                </a:rPr>
                <a:t>“Islands”</a:t>
              </a:r>
              <a:br>
                <a:rPr lang="en-US" altLang="en-US" sz="700" b="1" i="1">
                  <a:solidFill>
                    <a:schemeClr val="accent2"/>
                  </a:solidFill>
                </a:rPr>
              </a:br>
              <a:r>
                <a:rPr lang="en-US" altLang="en-US" sz="700" b="1">
                  <a:solidFill>
                    <a:schemeClr val="accent2"/>
                  </a:solidFill>
                </a:rPr>
                <a:t>Peaty, Coastal/ Seaweed, Malty, Grassy</a:t>
              </a:r>
              <a:br>
                <a:rPr lang="en-US" altLang="en-US" sz="700" b="1">
                  <a:solidFill>
                    <a:schemeClr val="accent2"/>
                  </a:solidFill>
                </a:rPr>
              </a:br>
              <a:r>
                <a:rPr lang="en-US" altLang="en-US" sz="700" b="1">
                  <a:solidFill>
                    <a:schemeClr val="accent2"/>
                  </a:solidFill>
                </a:rPr>
                <a:t> </a:t>
              </a:r>
              <a:r>
                <a:rPr lang="en-US" altLang="en-US" sz="700" b="1" i="1">
                  <a:solidFill>
                    <a:schemeClr val="accent2"/>
                  </a:solidFill>
                </a:rPr>
                <a:t>“Islay”</a:t>
              </a:r>
              <a:br>
                <a:rPr lang="en-US" altLang="en-US" sz="700" b="1" i="1">
                  <a:solidFill>
                    <a:schemeClr val="accent2"/>
                  </a:solidFill>
                </a:rPr>
              </a:br>
              <a:r>
                <a:rPr lang="en-US" altLang="en-US" sz="700" b="1">
                  <a:solidFill>
                    <a:schemeClr val="accent2"/>
                  </a:solidFill>
                </a:rPr>
                <a:t>Smoky, Peaty, Earthy, Medicinal, Seaweed, Zesty</a:t>
              </a:r>
            </a:p>
          </p:txBody>
        </p:sp>
      </p:grpSp>
      <p:graphicFrame>
        <p:nvGraphicFramePr>
          <p:cNvPr id="3079" name="Object 2"/>
          <p:cNvGraphicFramePr>
            <a:graphicFrameLocks noChangeAspect="1"/>
          </p:cNvGraphicFramePr>
          <p:nvPr/>
        </p:nvGraphicFramePr>
        <p:xfrm>
          <a:off x="304800" y="3181350"/>
          <a:ext cx="2816225" cy="1857375"/>
        </p:xfrm>
        <a:graphic>
          <a:graphicData uri="http://schemas.openxmlformats.org/presentationml/2006/ole">
            <mc:AlternateContent xmlns:mc="http://schemas.openxmlformats.org/markup-compatibility/2006">
              <mc:Choice xmlns:v="urn:schemas-microsoft-com:vml" Requires="v">
                <p:oleObj spid="_x0000_s3100" name="Worksheet" r:id="rId6" imgW="9458435" imgH="6238890" progId="Excel.Sheet.8">
                  <p:embed/>
                </p:oleObj>
              </mc:Choice>
              <mc:Fallback>
                <p:oleObj name="Worksheet" r:id="rId6" imgW="9458435" imgH="6238890" progId="Excel.Shee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181350"/>
                        <a:ext cx="28162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8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34223">
            <a:off x="5976938" y="2609850"/>
            <a:ext cx="2990850" cy="214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81" name="Rectangle 1"/>
          <p:cNvSpPr>
            <a:spLocks noChangeArrowheads="1"/>
          </p:cNvSpPr>
          <p:nvPr/>
        </p:nvSpPr>
        <p:spPr bwMode="auto">
          <a:xfrm>
            <a:off x="3584575" y="1905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a:solidFill>
                  <a:schemeClr val="accent2"/>
                </a:solidFill>
              </a:rPr>
              <a:t>On the Pool Table . . . </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p:cNvSpPr txBox="1">
            <a:spLocks noChangeArrowheads="1"/>
          </p:cNvSpPr>
          <p:nvPr/>
        </p:nvSpPr>
        <p:spPr bwMode="auto">
          <a:xfrm>
            <a:off x="0" y="0"/>
            <a:ext cx="30480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15364" name="Text Box 10"/>
          <p:cNvSpPr txBox="1">
            <a:spLocks noChangeArrowheads="1"/>
          </p:cNvSpPr>
          <p:nvPr/>
        </p:nvSpPr>
        <p:spPr bwMode="auto">
          <a:xfrm>
            <a:off x="3429000" y="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dirty="0">
                <a:solidFill>
                  <a:srgbClr val="FFFF00"/>
                </a:solidFill>
                <a:latin typeface="Monotype Corsiva" pitchFamily="66" charset="0"/>
              </a:rPr>
              <a:t>Summit </a:t>
            </a:r>
            <a:r>
              <a:rPr lang="en-US" altLang="en-US" b="1" dirty="0" smtClean="0">
                <a:solidFill>
                  <a:srgbClr val="FFFF00"/>
                </a:solidFill>
                <a:latin typeface="Monotype Corsiva" pitchFamily="66" charset="0"/>
              </a:rPr>
              <a:t>Hill </a:t>
            </a:r>
            <a:r>
              <a:rPr lang="en-US" altLang="en-US" b="1" dirty="0">
                <a:solidFill>
                  <a:srgbClr val="FFFF00"/>
                </a:solidFill>
                <a:latin typeface="Monotype Corsiva" pitchFamily="66" charset="0"/>
              </a:rPr>
              <a:t>Scotch Whisky Society</a:t>
            </a:r>
          </a:p>
        </p:txBody>
      </p:sp>
      <p:sp>
        <p:nvSpPr>
          <p:cNvPr id="15365" name="Text Box 10"/>
          <p:cNvSpPr txBox="1">
            <a:spLocks noChangeArrowheads="1"/>
          </p:cNvSpPr>
          <p:nvPr/>
        </p:nvSpPr>
        <p:spPr bwMode="auto">
          <a:xfrm>
            <a:off x="1143000" y="1301750"/>
            <a:ext cx="35369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pPr>
            <a:r>
              <a:rPr lang="en-US" altLang="en-US" sz="2400" b="1" dirty="0" smtClean="0">
                <a:solidFill>
                  <a:srgbClr val="FFFF00"/>
                </a:solidFill>
                <a:latin typeface="Monotype Corsiva" pitchFamily="66" charset="0"/>
              </a:rPr>
              <a:t>What is the Key to a successful Holiday Whisky Tasting ?  . . . </a:t>
            </a:r>
          </a:p>
          <a:p>
            <a:pPr algn="ctr" eaLnBrk="1" hangingPunct="1">
              <a:spcBef>
                <a:spcPct val="50000"/>
              </a:spcBef>
              <a:buFontTx/>
              <a:buNone/>
            </a:pPr>
            <a:r>
              <a:rPr lang="en-US" altLang="en-US" sz="2400" b="1" dirty="0" smtClean="0">
                <a:solidFill>
                  <a:srgbClr val="FFFF00"/>
                </a:solidFill>
                <a:latin typeface="Monotype Corsiva" pitchFamily="66" charset="0"/>
              </a:rPr>
              <a:t>. </a:t>
            </a:r>
            <a:r>
              <a:rPr lang="en-US" altLang="en-US" sz="2400" b="1" dirty="0">
                <a:solidFill>
                  <a:srgbClr val="FFFF00"/>
                </a:solidFill>
                <a:latin typeface="Monotype Corsiva" pitchFamily="66" charset="0"/>
              </a:rPr>
              <a:t>. . </a:t>
            </a:r>
          </a:p>
        </p:txBody>
      </p:sp>
      <p:sp>
        <p:nvSpPr>
          <p:cNvPr id="15366" name="TextBox 2"/>
          <p:cNvSpPr txBox="1">
            <a:spLocks noChangeArrowheads="1"/>
          </p:cNvSpPr>
          <p:nvPr/>
        </p:nvSpPr>
        <p:spPr bwMode="auto">
          <a:xfrm>
            <a:off x="4289425" y="2940050"/>
            <a:ext cx="5016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a:latin typeface="AR BERKLEY" pitchFamily="2" charset="0"/>
              </a:rPr>
              <a:t>Ber</a:t>
            </a:r>
            <a:r>
              <a:rPr lang="en-US" altLang="en-US" sz="800"/>
              <a:t>t</a:t>
            </a:r>
          </a:p>
        </p:txBody>
      </p:sp>
    </p:spTree>
  </p:cSld>
  <p:clrMapOvr>
    <a:masterClrMapping/>
  </p:clrMapOvr>
  <p:transition advTm="926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0" y="0"/>
            <a:ext cx="30480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17412" name="Text Box 10"/>
          <p:cNvSpPr txBox="1">
            <a:spLocks noChangeArrowheads="1"/>
          </p:cNvSpPr>
          <p:nvPr/>
        </p:nvSpPr>
        <p:spPr bwMode="auto">
          <a:xfrm>
            <a:off x="3429000" y="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dirty="0">
                <a:solidFill>
                  <a:srgbClr val="FFFF00"/>
                </a:solidFill>
                <a:latin typeface="Monotype Corsiva" pitchFamily="66" charset="0"/>
              </a:rPr>
              <a:t>Summit </a:t>
            </a:r>
            <a:r>
              <a:rPr lang="en-US" altLang="en-US" b="1" dirty="0" smtClean="0">
                <a:solidFill>
                  <a:srgbClr val="FFFF00"/>
                </a:solidFill>
                <a:latin typeface="Monotype Corsiva" pitchFamily="66" charset="0"/>
              </a:rPr>
              <a:t>Hill </a:t>
            </a:r>
            <a:r>
              <a:rPr lang="en-US" altLang="en-US" b="1" dirty="0">
                <a:solidFill>
                  <a:srgbClr val="FFFF00"/>
                </a:solidFill>
                <a:latin typeface="Monotype Corsiva" pitchFamily="66" charset="0"/>
              </a:rPr>
              <a:t>Scotch Whisky Society</a:t>
            </a:r>
          </a:p>
        </p:txBody>
      </p:sp>
      <p:sp>
        <p:nvSpPr>
          <p:cNvPr id="17413" name="Text Box 10"/>
          <p:cNvSpPr txBox="1">
            <a:spLocks noChangeArrowheads="1"/>
          </p:cNvSpPr>
          <p:nvPr/>
        </p:nvSpPr>
        <p:spPr bwMode="auto">
          <a:xfrm>
            <a:off x="1143000" y="1301750"/>
            <a:ext cx="35369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dirty="0" smtClean="0">
                <a:solidFill>
                  <a:srgbClr val="FFFF00"/>
                </a:solidFill>
                <a:latin typeface="Monotype Corsiva" pitchFamily="66" charset="0"/>
              </a:rPr>
              <a:t>What is the Key to a successful Holiday Whisky Tasting ?  </a:t>
            </a:r>
            <a:r>
              <a:rPr lang="en-US" altLang="en-US" sz="2400" b="1" dirty="0">
                <a:solidFill>
                  <a:srgbClr val="FFFF00"/>
                </a:solidFill>
                <a:latin typeface="Monotype Corsiva" pitchFamily="66" charset="0"/>
              </a:rPr>
              <a:t>. . . </a:t>
            </a:r>
          </a:p>
          <a:p>
            <a:pPr algn="ctr" eaLnBrk="1" hangingPunct="1">
              <a:spcBef>
                <a:spcPct val="50000"/>
              </a:spcBef>
              <a:buFontTx/>
              <a:buNone/>
            </a:pPr>
            <a:r>
              <a:rPr lang="en-US" altLang="en-US" sz="2400" b="1" dirty="0">
                <a:solidFill>
                  <a:srgbClr val="FFFF00"/>
                </a:solidFill>
                <a:latin typeface="Monotype Corsiva" pitchFamily="66" charset="0"/>
              </a:rPr>
              <a:t>If you need transportation, please let us know. </a:t>
            </a:r>
          </a:p>
        </p:txBody>
      </p:sp>
      <p:grpSp>
        <p:nvGrpSpPr>
          <p:cNvPr id="17414" name="Group 1"/>
          <p:cNvGrpSpPr>
            <a:grpSpLocks/>
          </p:cNvGrpSpPr>
          <p:nvPr/>
        </p:nvGrpSpPr>
        <p:grpSpPr bwMode="auto">
          <a:xfrm>
            <a:off x="463550" y="4119563"/>
            <a:ext cx="8153400" cy="800100"/>
            <a:chOff x="463550" y="5492750"/>
            <a:chExt cx="8153400" cy="1066404"/>
          </a:xfrm>
        </p:grpSpPr>
        <p:sp>
          <p:nvSpPr>
            <p:cNvPr id="17417" name="Text Box 10"/>
            <p:cNvSpPr txBox="1">
              <a:spLocks noChangeArrowheads="1"/>
            </p:cNvSpPr>
            <p:nvPr/>
          </p:nvSpPr>
          <p:spPr bwMode="auto">
            <a:xfrm>
              <a:off x="463550" y="5943601"/>
              <a:ext cx="8153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a:solidFill>
                    <a:srgbClr val="FFFF00"/>
                  </a:solidFill>
                  <a:latin typeface="Monotype Corsiva" pitchFamily="66" charset="0"/>
                </a:rPr>
                <a:t>If you have transportation needs please discuss with one of the Directors.</a:t>
              </a:r>
            </a:p>
          </p:txBody>
        </p:sp>
        <p:sp>
          <p:nvSpPr>
            <p:cNvPr id="17418" name="Text Box 10"/>
            <p:cNvSpPr txBox="1">
              <a:spLocks noChangeArrowheads="1"/>
            </p:cNvSpPr>
            <p:nvPr/>
          </p:nvSpPr>
          <p:spPr bwMode="auto">
            <a:xfrm>
              <a:off x="776288" y="5492750"/>
              <a:ext cx="7505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a:solidFill>
                    <a:srgbClr val="FFFF00"/>
                  </a:solidFill>
                  <a:latin typeface="Monotype Corsiva" pitchFamily="66" charset="0"/>
                </a:rPr>
                <a:t>Designated Drivers, Taxis and Limos are always the safe bet . . . </a:t>
              </a:r>
            </a:p>
          </p:txBody>
        </p:sp>
      </p:grpSp>
      <p:sp>
        <p:nvSpPr>
          <p:cNvPr id="17415" name="TextBox 2"/>
          <p:cNvSpPr txBox="1">
            <a:spLocks noChangeArrowheads="1"/>
          </p:cNvSpPr>
          <p:nvPr/>
        </p:nvSpPr>
        <p:spPr bwMode="auto">
          <a:xfrm>
            <a:off x="4289425" y="2940050"/>
            <a:ext cx="5016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a:latin typeface="AR BERKLEY" pitchFamily="2" charset="0"/>
              </a:rPr>
              <a:t>Ber</a:t>
            </a:r>
            <a:r>
              <a:rPr lang="en-US" altLang="en-US" sz="800"/>
              <a:t>t</a:t>
            </a:r>
          </a:p>
        </p:txBody>
      </p:sp>
      <p:pic>
        <p:nvPicPr>
          <p:cNvPr id="17420" name="Picture 12" descr="http://media.cagle.com/77/2012/12/18/124225_6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1047750"/>
            <a:ext cx="3758200" cy="2543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926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29718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19459" name="Rectangle 3"/>
          <p:cNvSpPr>
            <a:spLocks noChangeArrowheads="1"/>
          </p:cNvSpPr>
          <p:nvPr/>
        </p:nvSpPr>
        <p:spPr bwMode="auto">
          <a:xfrm>
            <a:off x="184150" y="1047750"/>
            <a:ext cx="88836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chemeClr val="accent2"/>
                </a:solidFill>
              </a:rPr>
              <a:t>		Tasting #1 – Glen Moray – Presidents Choice   </a:t>
            </a:r>
          </a:p>
          <a:p>
            <a:pPr algn="ctr" eaLnBrk="1" hangingPunct="1">
              <a:spcBef>
                <a:spcPct val="0"/>
              </a:spcBef>
              <a:buFontTx/>
              <a:buNone/>
            </a:pPr>
            <a:r>
              <a:rPr lang="en-US" altLang="en-US" sz="1800" b="1" i="1">
                <a:solidFill>
                  <a:schemeClr val="accent2"/>
                </a:solidFill>
              </a:rPr>
              <a:t>“Oh How Joyfully”</a:t>
            </a:r>
          </a:p>
          <a:p>
            <a:pPr eaLnBrk="1" hangingPunct="1">
              <a:spcBef>
                <a:spcPct val="0"/>
              </a:spcBef>
              <a:buFontTx/>
              <a:buNone/>
            </a:pPr>
            <a:r>
              <a:rPr lang="en-US" altLang="en-US" sz="1800" b="1">
                <a:solidFill>
                  <a:schemeClr val="accent2"/>
                </a:solidFill>
              </a:rPr>
              <a:t>Colour: </a:t>
            </a:r>
            <a:r>
              <a:rPr lang="en-US" altLang="en-US" sz="1800">
                <a:solidFill>
                  <a:schemeClr val="accent2"/>
                </a:solidFill>
              </a:rPr>
              <a:t>Light</a:t>
            </a:r>
            <a:r>
              <a:rPr lang="en-US" altLang="en-US" sz="1800" b="1">
                <a:solidFill>
                  <a:schemeClr val="accent2"/>
                </a:solidFill>
              </a:rPr>
              <a:t> </a:t>
            </a:r>
            <a:r>
              <a:rPr lang="en-US" altLang="en-US" sz="1800">
                <a:solidFill>
                  <a:schemeClr val="accent2"/>
                </a:solidFill>
              </a:rPr>
              <a:t>Amber </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Nose</a:t>
            </a:r>
            <a:r>
              <a:rPr lang="en-US" altLang="en-US" sz="1800">
                <a:solidFill>
                  <a:schemeClr val="accent2"/>
                </a:solidFill>
              </a:rPr>
              <a:t>: Very gentle start, baked apples, anise-flavored cookies, and a fresh cut fir tree.</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Palate:</a:t>
            </a:r>
            <a:r>
              <a:rPr lang="en-US" altLang="en-US" sz="1800">
                <a:solidFill>
                  <a:schemeClr val="accent2"/>
                </a:solidFill>
              </a:rPr>
              <a:t> The taste is honey mouth coating with sandalwood and resin.</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Diluted: </a:t>
            </a:r>
            <a:r>
              <a:rPr lang="en-US" altLang="en-US" sz="1800">
                <a:solidFill>
                  <a:schemeClr val="accent2"/>
                </a:solidFill>
              </a:rPr>
              <a:t>Adding water brings candied orange and citrus peel, dried fruits and a mixture of light woodiness, fragrant spices and fresh mint. </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Glen Moray </a:t>
            </a:r>
            <a:r>
              <a:rPr lang="en-US" altLang="en-US" sz="1800">
                <a:solidFill>
                  <a:schemeClr val="accent2"/>
                </a:solidFill>
              </a:rPr>
              <a:t>– Speyside		Extr. Rare : </a:t>
            </a:r>
            <a:r>
              <a:rPr lang="en-US" altLang="en-US" sz="1800" b="1">
                <a:solidFill>
                  <a:schemeClr val="accent2"/>
                </a:solidFill>
              </a:rPr>
              <a:t>2 bottles of only 179 Worldwide </a:t>
            </a:r>
            <a:endParaRPr lang="en-US" altLang="en-US" sz="1800">
              <a:solidFill>
                <a:schemeClr val="accent2"/>
              </a:solidFill>
            </a:endParaRPr>
          </a:p>
          <a:p>
            <a:pPr eaLnBrk="1" hangingPunct="1">
              <a:spcBef>
                <a:spcPct val="0"/>
              </a:spcBef>
              <a:buFontTx/>
              <a:buNone/>
            </a:pPr>
            <a:r>
              <a:rPr lang="en-US" altLang="en-US" sz="1800" b="1">
                <a:solidFill>
                  <a:schemeClr val="accent2"/>
                </a:solidFill>
              </a:rPr>
              <a:t>39 Year Old Single Cask </a:t>
            </a:r>
            <a:r>
              <a:rPr lang="en-US" altLang="en-US" sz="1800">
                <a:solidFill>
                  <a:schemeClr val="accent2"/>
                </a:solidFill>
              </a:rPr>
              <a:t> 	 		Refill Hogshead	</a:t>
            </a:r>
            <a:r>
              <a:rPr lang="en-US" altLang="en-US" sz="1800" b="1">
                <a:solidFill>
                  <a:schemeClr val="accent2"/>
                </a:solidFill>
              </a:rPr>
              <a:t>Proof</a:t>
            </a:r>
            <a:r>
              <a:rPr lang="en-US" altLang="en-US" sz="1800">
                <a:solidFill>
                  <a:schemeClr val="accent2"/>
                </a:solidFill>
              </a:rPr>
              <a:t>: 92.4º   </a:t>
            </a:r>
          </a:p>
          <a:p>
            <a:pPr eaLnBrk="1" hangingPunct="1">
              <a:spcBef>
                <a:spcPct val="0"/>
              </a:spcBef>
              <a:buFontTx/>
              <a:buNone/>
            </a:pPr>
            <a:r>
              <a:rPr lang="en-US" altLang="en-US" sz="1800" b="1">
                <a:solidFill>
                  <a:schemeClr val="accent2"/>
                </a:solidFill>
              </a:rPr>
              <a:t>	</a:t>
            </a:r>
            <a:r>
              <a:rPr lang="en-US" altLang="en-US" sz="1800">
                <a:solidFill>
                  <a:schemeClr val="accent2"/>
                </a:solidFill>
              </a:rPr>
              <a:t>    							</a:t>
            </a:r>
          </a:p>
        </p:txBody>
      </p:sp>
      <p:pic>
        <p:nvPicPr>
          <p:cNvPr id="19460" name="Picture 12" descr="http://web.mac.com/tcernst/Summit_Hill_Scotch_Club/Media/transpar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107950"/>
            <a:ext cx="9525"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txBox="1">
            <a:spLocks noChangeArrowheads="1"/>
          </p:cNvSpPr>
          <p:nvPr/>
        </p:nvSpPr>
        <p:spPr bwMode="auto">
          <a:xfrm>
            <a:off x="5867400" y="46656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chemeClr val="accent2"/>
                </a:solidFill>
              </a:rPr>
              <a:t>On to Tasting 2 . . . </a:t>
            </a:r>
          </a:p>
        </p:txBody>
      </p:sp>
    </p:spTree>
    <p:custDataLst>
      <p:tags r:id="rId1"/>
    </p:custDataLst>
  </p:cSld>
  <p:clrMapOvr>
    <a:masterClrMapping/>
  </p:clrMapOvr>
  <p:transition advTm="1136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0" y="0"/>
            <a:ext cx="30480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21508" name="Text Box 10"/>
          <p:cNvSpPr txBox="1">
            <a:spLocks noChangeArrowheads="1"/>
          </p:cNvSpPr>
          <p:nvPr/>
        </p:nvSpPr>
        <p:spPr bwMode="auto">
          <a:xfrm>
            <a:off x="3429000" y="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solidFill>
                  <a:srgbClr val="FFFF00"/>
                </a:solidFill>
                <a:latin typeface="Monotype Corsiva" pitchFamily="66" charset="0"/>
              </a:rPr>
              <a:t>Summit Hill Scotch Whisky Society</a:t>
            </a:r>
          </a:p>
        </p:txBody>
      </p:sp>
      <p:sp>
        <p:nvSpPr>
          <p:cNvPr id="21509" name="Text Box 10"/>
          <p:cNvSpPr txBox="1">
            <a:spLocks noChangeArrowheads="1"/>
          </p:cNvSpPr>
          <p:nvPr/>
        </p:nvSpPr>
        <p:spPr bwMode="auto">
          <a:xfrm>
            <a:off x="381000" y="3409950"/>
            <a:ext cx="78486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solidFill>
                  <a:srgbClr val="FFFF00"/>
                </a:solidFill>
                <a:latin typeface="Monotype Corsiva" pitchFamily="66" charset="0"/>
              </a:rPr>
              <a:t>	</a:t>
            </a:r>
            <a:r>
              <a:rPr lang="en-US" altLang="en-US" sz="4400" b="1">
                <a:solidFill>
                  <a:srgbClr val="FFFF00"/>
                </a:solidFill>
                <a:latin typeface="Monotype Corsiva" pitchFamily="66" charset="0"/>
              </a:rPr>
              <a:t>Tasting Two . . .</a:t>
            </a:r>
            <a:r>
              <a:rPr lang="en-US" altLang="en-US" sz="1200" b="1">
                <a:solidFill>
                  <a:srgbClr val="FFFF00"/>
                </a:solidFill>
                <a:latin typeface="Monotype Corsiva" pitchFamily="66" charset="0"/>
              </a:rPr>
              <a:t> </a:t>
            </a:r>
          </a:p>
          <a:p>
            <a:pPr algn="ctr" eaLnBrk="1" hangingPunct="1">
              <a:spcBef>
                <a:spcPct val="50000"/>
              </a:spcBef>
              <a:buFontTx/>
              <a:buNone/>
            </a:pPr>
            <a:r>
              <a:rPr lang="en-US" altLang="en-US" sz="1200" b="1">
                <a:solidFill>
                  <a:srgbClr val="FFFF00"/>
                </a:solidFill>
                <a:latin typeface="Monotype Corsiva" pitchFamily="66" charset="0"/>
              </a:rPr>
              <a:t> </a:t>
            </a:r>
            <a:endParaRPr lang="en-US" altLang="en-US" sz="2400" b="1">
              <a:solidFill>
                <a:srgbClr val="FFFF00"/>
              </a:solidFill>
              <a:latin typeface="Monotype Corsiva" pitchFamily="66" charset="0"/>
            </a:endParaRPr>
          </a:p>
        </p:txBody>
      </p:sp>
    </p:spTree>
  </p:cSld>
  <p:clrMapOvr>
    <a:masterClrMapping/>
  </p:clrMapOvr>
  <p:transition advTm="926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29718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23555" name="Rectangle 3"/>
          <p:cNvSpPr>
            <a:spLocks noChangeArrowheads="1"/>
          </p:cNvSpPr>
          <p:nvPr/>
        </p:nvSpPr>
        <p:spPr bwMode="auto">
          <a:xfrm>
            <a:off x="184150" y="1047750"/>
            <a:ext cx="88836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chemeClr val="accent2"/>
                </a:solidFill>
              </a:rPr>
              <a:t>			Tasting #2 – Mortlach   </a:t>
            </a:r>
          </a:p>
          <a:p>
            <a:pPr algn="ctr" eaLnBrk="1" hangingPunct="1">
              <a:spcBef>
                <a:spcPct val="0"/>
              </a:spcBef>
              <a:buFontTx/>
              <a:buNone/>
            </a:pPr>
            <a:r>
              <a:rPr lang="en-US" altLang="en-US" sz="1800" b="1" i="1">
                <a:solidFill>
                  <a:schemeClr val="accent2"/>
                </a:solidFill>
              </a:rPr>
              <a:t>“Turkish Delight: Mediterranean perfumes”</a:t>
            </a:r>
          </a:p>
          <a:p>
            <a:pPr eaLnBrk="1" hangingPunct="1">
              <a:spcBef>
                <a:spcPct val="0"/>
              </a:spcBef>
              <a:buFontTx/>
              <a:buNone/>
            </a:pPr>
            <a:r>
              <a:rPr lang="en-US" altLang="en-US" sz="1800" b="1">
                <a:solidFill>
                  <a:schemeClr val="accent2"/>
                </a:solidFill>
              </a:rPr>
              <a:t>Colour: </a:t>
            </a:r>
            <a:r>
              <a:rPr lang="en-US" altLang="en-US" sz="1800">
                <a:solidFill>
                  <a:schemeClr val="accent2"/>
                </a:solidFill>
              </a:rPr>
              <a:t>Golden</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Nose</a:t>
            </a:r>
            <a:r>
              <a:rPr lang="en-US" altLang="en-US" sz="1800">
                <a:solidFill>
                  <a:schemeClr val="accent2"/>
                </a:solidFill>
              </a:rPr>
              <a:t>: Interesting and attractive – the nose offers Crunchie Bars, millionaires shortbread, Turkish Delights, barley sugars, leather, clove and flowery perfume .</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Palate:</a:t>
            </a:r>
            <a:r>
              <a:rPr lang="en-US" altLang="en-US" sz="1800">
                <a:solidFill>
                  <a:schemeClr val="accent2"/>
                </a:solidFill>
              </a:rPr>
              <a:t> The palate has lovely spicy sweetness – iced gingerbread, Humbugs, spiced honey cake with hints of lemon zest, nutmeg and charcoal. .</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Diluted: </a:t>
            </a:r>
            <a:r>
              <a:rPr lang="en-US" altLang="en-US" sz="1800">
                <a:solidFill>
                  <a:schemeClr val="accent2"/>
                </a:solidFill>
              </a:rPr>
              <a:t>Adding water brings out more of the honey and sweetness. </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Mortlach</a:t>
            </a:r>
            <a:r>
              <a:rPr lang="en-US" altLang="en-US" sz="1800">
                <a:solidFill>
                  <a:schemeClr val="accent2"/>
                </a:solidFill>
              </a:rPr>
              <a:t>– Speyside		Very Rare : </a:t>
            </a:r>
            <a:r>
              <a:rPr lang="en-US" altLang="en-US" sz="1800" b="1">
                <a:solidFill>
                  <a:schemeClr val="accent2"/>
                </a:solidFill>
              </a:rPr>
              <a:t>2 bottles of only 245 Worldwide </a:t>
            </a:r>
            <a:endParaRPr lang="en-US" altLang="en-US" sz="1800">
              <a:solidFill>
                <a:schemeClr val="accent2"/>
              </a:solidFill>
            </a:endParaRPr>
          </a:p>
          <a:p>
            <a:pPr eaLnBrk="1" hangingPunct="1">
              <a:spcBef>
                <a:spcPct val="0"/>
              </a:spcBef>
              <a:buFontTx/>
              <a:buNone/>
            </a:pPr>
            <a:r>
              <a:rPr lang="en-US" altLang="en-US" sz="1800" b="1">
                <a:solidFill>
                  <a:schemeClr val="accent2"/>
                </a:solidFill>
              </a:rPr>
              <a:t>9 Year Old Single Cask </a:t>
            </a:r>
            <a:r>
              <a:rPr lang="en-US" altLang="en-US" sz="1800">
                <a:solidFill>
                  <a:schemeClr val="accent2"/>
                </a:solidFill>
              </a:rPr>
              <a:t> 	 	1</a:t>
            </a:r>
            <a:r>
              <a:rPr lang="en-US" altLang="en-US" sz="1800" baseline="30000">
                <a:solidFill>
                  <a:schemeClr val="accent2"/>
                </a:solidFill>
              </a:rPr>
              <a:t>st</a:t>
            </a:r>
            <a:r>
              <a:rPr lang="en-US" altLang="en-US" sz="1800">
                <a:solidFill>
                  <a:schemeClr val="accent2"/>
                </a:solidFill>
              </a:rPr>
              <a:t> Fill Barrel	</a:t>
            </a:r>
            <a:r>
              <a:rPr lang="en-US" altLang="en-US" sz="1800" b="1">
                <a:solidFill>
                  <a:schemeClr val="accent2"/>
                </a:solidFill>
              </a:rPr>
              <a:t>Proof</a:t>
            </a:r>
            <a:r>
              <a:rPr lang="en-US" altLang="en-US" sz="1800">
                <a:solidFill>
                  <a:schemeClr val="accent2"/>
                </a:solidFill>
              </a:rPr>
              <a:t>: 123.4º   </a:t>
            </a:r>
          </a:p>
          <a:p>
            <a:pPr eaLnBrk="1" hangingPunct="1">
              <a:spcBef>
                <a:spcPct val="0"/>
              </a:spcBef>
              <a:buFontTx/>
              <a:buNone/>
            </a:pPr>
            <a:r>
              <a:rPr lang="en-US" altLang="en-US" sz="1800" b="1">
                <a:solidFill>
                  <a:schemeClr val="accent2"/>
                </a:solidFill>
              </a:rPr>
              <a:t>	</a:t>
            </a:r>
            <a:r>
              <a:rPr lang="en-US" altLang="en-US" sz="1800">
                <a:solidFill>
                  <a:schemeClr val="accent2"/>
                </a:solidFill>
              </a:rPr>
              <a:t>    							</a:t>
            </a:r>
          </a:p>
        </p:txBody>
      </p:sp>
      <p:pic>
        <p:nvPicPr>
          <p:cNvPr id="23556" name="Picture 12" descr="http://web.mac.com/tcernst/Summit_Hill_Scotch_Club/Media/transpar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107950"/>
            <a:ext cx="9525"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5867400" y="46656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chemeClr val="accent2"/>
                </a:solidFill>
              </a:rPr>
              <a:t>And while you’re tasting . . . </a:t>
            </a:r>
          </a:p>
        </p:txBody>
      </p:sp>
    </p:spTree>
    <p:custDataLst>
      <p:tags r:id="rId1"/>
    </p:custDataLst>
  </p:cSld>
  <p:clrMapOvr>
    <a:masterClrMapping/>
  </p:clrMapOvr>
  <p:transition advTm="1136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409575"/>
            <a:ext cx="14843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6"/>
          <p:cNvGrpSpPr>
            <a:grpSpLocks/>
          </p:cNvGrpSpPr>
          <p:nvPr/>
        </p:nvGrpSpPr>
        <p:grpSpPr bwMode="auto">
          <a:xfrm>
            <a:off x="1387475" y="2500313"/>
            <a:ext cx="5875338" cy="276225"/>
            <a:chOff x="1615440" y="3657599"/>
            <a:chExt cx="5875713" cy="370700"/>
          </a:xfrm>
        </p:grpSpPr>
        <p:sp>
          <p:nvSpPr>
            <p:cNvPr id="25609" name="Rectangle 4"/>
            <p:cNvSpPr>
              <a:spLocks noChangeArrowheads="1"/>
            </p:cNvSpPr>
            <p:nvPr/>
          </p:nvSpPr>
          <p:spPr bwMode="auto">
            <a:xfrm>
              <a:off x="1615440" y="3657600"/>
              <a:ext cx="1371600" cy="37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200" b="1"/>
            </a:p>
          </p:txBody>
        </p:sp>
        <p:sp>
          <p:nvSpPr>
            <p:cNvPr id="25610" name="Rectangle 5"/>
            <p:cNvSpPr>
              <a:spLocks noChangeArrowheads="1"/>
            </p:cNvSpPr>
            <p:nvPr/>
          </p:nvSpPr>
          <p:spPr bwMode="auto">
            <a:xfrm>
              <a:off x="3757353" y="3657599"/>
              <a:ext cx="3733800" cy="3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200" b="1"/>
            </a:p>
          </p:txBody>
        </p:sp>
      </p:grpSp>
      <p:sp>
        <p:nvSpPr>
          <p:cNvPr id="25604" name="Rectangle 7"/>
          <p:cNvSpPr>
            <a:spLocks noChangeArrowheads="1"/>
          </p:cNvSpPr>
          <p:nvPr/>
        </p:nvSpPr>
        <p:spPr bwMode="auto">
          <a:xfrm>
            <a:off x="1219200" y="4343400"/>
            <a:ext cx="71040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sz="1000">
                <a:solidFill>
                  <a:srgbClr val="400080"/>
                </a:solidFill>
              </a:rPr>
              <a:t> 1) Mortlach malt whisky is an important component of the </a:t>
            </a:r>
            <a:r>
              <a:rPr lang="en-US" altLang="en-US" sz="1000" b="1">
                <a:solidFill>
                  <a:srgbClr val="400080"/>
                </a:solidFill>
              </a:rPr>
              <a:t>Johnnie Walker Black Label</a:t>
            </a:r>
            <a:r>
              <a:rPr lang="en-US" altLang="en-US" sz="1000">
                <a:solidFill>
                  <a:srgbClr val="400080"/>
                </a:solidFill>
              </a:rPr>
              <a:t> blend. </a:t>
            </a:r>
          </a:p>
          <a:p>
            <a:r>
              <a:rPr lang="en-US" altLang="en-US" sz="1000">
                <a:solidFill>
                  <a:srgbClr val="400080"/>
                </a:solidFill>
              </a:rPr>
              <a:t> 2) Mortlach features </a:t>
            </a:r>
            <a:r>
              <a:rPr lang="en-US" altLang="en-US" sz="1000" b="1">
                <a:solidFill>
                  <a:srgbClr val="400080"/>
                </a:solidFill>
              </a:rPr>
              <a:t>five traditional 'dunnage' warehouses</a:t>
            </a:r>
            <a:r>
              <a:rPr lang="en-US" altLang="en-US" sz="1000">
                <a:solidFill>
                  <a:srgbClr val="400080"/>
                </a:solidFill>
              </a:rPr>
              <a:t> that provide storage capacity for 21,000 casks.</a:t>
            </a:r>
          </a:p>
          <a:p>
            <a:endParaRPr lang="en-US" altLang="en-US" sz="1000">
              <a:solidFill>
                <a:schemeClr val="accent2"/>
              </a:solidFill>
              <a:latin typeface="Arial Narrow" pitchFamily="34" charset="0"/>
            </a:endParaRPr>
          </a:p>
        </p:txBody>
      </p:sp>
      <p:sp>
        <p:nvSpPr>
          <p:cNvPr id="25605" name="Rectangle 10"/>
          <p:cNvSpPr>
            <a:spLocks noChangeArrowheads="1"/>
          </p:cNvSpPr>
          <p:nvPr/>
        </p:nvSpPr>
        <p:spPr bwMode="auto">
          <a:xfrm>
            <a:off x="2071688" y="2776538"/>
            <a:ext cx="1905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b="1">
                <a:solidFill>
                  <a:schemeClr val="accent2"/>
                </a:solidFill>
              </a:rPr>
              <a:t>Name: </a:t>
            </a:r>
            <a:br>
              <a:rPr lang="en-US" altLang="en-US" sz="1100" b="1">
                <a:solidFill>
                  <a:schemeClr val="accent2"/>
                </a:solidFill>
              </a:rPr>
            </a:br>
            <a:r>
              <a:rPr lang="en-US" altLang="en-US" sz="1100" b="1">
                <a:solidFill>
                  <a:schemeClr val="accent2"/>
                </a:solidFill>
              </a:rPr>
              <a:t>Region: </a:t>
            </a:r>
          </a:p>
          <a:p>
            <a:pPr eaLnBrk="1" hangingPunct="1">
              <a:spcBef>
                <a:spcPct val="0"/>
              </a:spcBef>
              <a:buFontTx/>
              <a:buNone/>
            </a:pPr>
            <a:r>
              <a:rPr lang="en-US" altLang="en-US" sz="1100" b="1">
                <a:solidFill>
                  <a:schemeClr val="accent2"/>
                </a:solidFill>
              </a:rPr>
              <a:t>Founded: </a:t>
            </a:r>
            <a:br>
              <a:rPr lang="en-US" altLang="en-US" sz="1100" b="1">
                <a:solidFill>
                  <a:schemeClr val="accent2"/>
                </a:solidFill>
              </a:rPr>
            </a:br>
            <a:r>
              <a:rPr lang="en-US" altLang="en-US" sz="1100" b="1">
                <a:solidFill>
                  <a:schemeClr val="accent2"/>
                </a:solidFill>
              </a:rPr>
              <a:t>Status: </a:t>
            </a:r>
          </a:p>
          <a:p>
            <a:pPr eaLnBrk="1" hangingPunct="1">
              <a:spcBef>
                <a:spcPct val="0"/>
              </a:spcBef>
              <a:buFontTx/>
              <a:buNone/>
            </a:pPr>
            <a:r>
              <a:rPr lang="en-US" altLang="en-US" sz="1100" b="1">
                <a:solidFill>
                  <a:schemeClr val="accent2"/>
                </a:solidFill>
              </a:rPr>
              <a:t>Water Supply:</a:t>
            </a:r>
            <a:br>
              <a:rPr lang="en-US" altLang="en-US" sz="1100" b="1">
                <a:solidFill>
                  <a:schemeClr val="accent2"/>
                </a:solidFill>
              </a:rPr>
            </a:br>
            <a:r>
              <a:rPr lang="en-US" altLang="en-US" sz="1100" b="1">
                <a:solidFill>
                  <a:schemeClr val="accent2"/>
                </a:solidFill>
              </a:rPr>
              <a:t>Equipment: </a:t>
            </a:r>
            <a:br>
              <a:rPr lang="en-US" altLang="en-US" sz="1100" b="1">
                <a:solidFill>
                  <a:schemeClr val="accent2"/>
                </a:solidFill>
              </a:rPr>
            </a:br>
            <a:r>
              <a:rPr lang="en-US" altLang="en-US" sz="1100" b="1">
                <a:solidFill>
                  <a:schemeClr val="accent2"/>
                </a:solidFill>
              </a:rPr>
              <a:t>Production capacity:</a:t>
            </a:r>
          </a:p>
          <a:p>
            <a:pPr eaLnBrk="1" hangingPunct="1">
              <a:spcBef>
                <a:spcPct val="0"/>
              </a:spcBef>
              <a:buFontTx/>
              <a:buNone/>
            </a:pPr>
            <a:r>
              <a:rPr lang="en-US" altLang="en-US" sz="1100" b="1">
                <a:solidFill>
                  <a:schemeClr val="accent2"/>
                </a:solidFill>
              </a:rPr>
              <a:t>Ownership</a:t>
            </a:r>
            <a:r>
              <a:rPr lang="en-US" altLang="en-US" sz="1100">
                <a:solidFill>
                  <a:schemeClr val="accent2"/>
                </a:solidFill>
              </a:rPr>
              <a:t>: </a:t>
            </a:r>
            <a:r>
              <a:rPr lang="en-US" altLang="en-US" sz="1100"/>
              <a:t/>
            </a:r>
            <a:br>
              <a:rPr lang="en-US" altLang="en-US" sz="1100"/>
            </a:br>
            <a:r>
              <a:rPr lang="en-US" altLang="en-US" sz="1200" b="1"/>
              <a:t> </a:t>
            </a:r>
          </a:p>
        </p:txBody>
      </p:sp>
      <p:sp>
        <p:nvSpPr>
          <p:cNvPr id="25606" name="Rectangle 11"/>
          <p:cNvSpPr>
            <a:spLocks noChangeArrowheads="1"/>
          </p:cNvSpPr>
          <p:nvPr/>
        </p:nvSpPr>
        <p:spPr bwMode="auto">
          <a:xfrm>
            <a:off x="4056063" y="2779713"/>
            <a:ext cx="3200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b="1">
                <a:solidFill>
                  <a:srgbClr val="400080"/>
                </a:solidFill>
              </a:rPr>
              <a:t>Mortlach  </a:t>
            </a:r>
            <a:r>
              <a:rPr lang="en-US" altLang="en-US" sz="1100" i="1">
                <a:solidFill>
                  <a:srgbClr val="400080"/>
                </a:solidFill>
              </a:rPr>
              <a:t>(Pronounced: MORT-lack) </a:t>
            </a:r>
            <a:r>
              <a:rPr lang="en-US" altLang="en-US" sz="1100">
                <a:solidFill>
                  <a:srgbClr val="400080"/>
                </a:solidFill>
              </a:rPr>
              <a:t/>
            </a:r>
            <a:br>
              <a:rPr lang="en-US" altLang="en-US" sz="1100">
                <a:solidFill>
                  <a:srgbClr val="400080"/>
                </a:solidFill>
              </a:rPr>
            </a:br>
            <a:r>
              <a:rPr lang="en-US" altLang="en-US" sz="1100">
                <a:solidFill>
                  <a:srgbClr val="400080"/>
                </a:solidFill>
                <a:hlinkClick r:id="rId3"/>
              </a:rPr>
              <a:t>Speyside (Dufftown)</a:t>
            </a:r>
            <a:r>
              <a:rPr lang="en-US" altLang="en-US" sz="1100">
                <a:solidFill>
                  <a:srgbClr val="400080"/>
                </a:solidFill>
              </a:rPr>
              <a:t> </a:t>
            </a:r>
            <a:br>
              <a:rPr lang="en-US" altLang="en-US" sz="1100">
                <a:solidFill>
                  <a:srgbClr val="400080"/>
                </a:solidFill>
              </a:rPr>
            </a:br>
            <a:r>
              <a:rPr lang="en-US" altLang="en-US" sz="1100">
                <a:solidFill>
                  <a:srgbClr val="400080"/>
                </a:solidFill>
              </a:rPr>
              <a:t>1823 </a:t>
            </a:r>
            <a:br>
              <a:rPr lang="en-US" altLang="en-US" sz="1100">
                <a:solidFill>
                  <a:srgbClr val="400080"/>
                </a:solidFill>
              </a:rPr>
            </a:br>
            <a:r>
              <a:rPr lang="en-US" altLang="en-US" sz="1100">
                <a:solidFill>
                  <a:srgbClr val="400080"/>
                </a:solidFill>
              </a:rPr>
              <a:t>Active </a:t>
            </a:r>
            <a:br>
              <a:rPr lang="en-US" altLang="en-US" sz="1100">
                <a:solidFill>
                  <a:srgbClr val="400080"/>
                </a:solidFill>
              </a:rPr>
            </a:br>
            <a:r>
              <a:rPr lang="en-US" altLang="en-US" sz="1100">
                <a:solidFill>
                  <a:srgbClr val="400080"/>
                </a:solidFill>
              </a:rPr>
              <a:t>Sources in the Conval Hills </a:t>
            </a:r>
            <a:br>
              <a:rPr lang="en-US" altLang="en-US" sz="1100">
                <a:solidFill>
                  <a:srgbClr val="400080"/>
                </a:solidFill>
              </a:rPr>
            </a:br>
            <a:r>
              <a:rPr lang="en-US" altLang="en-US" sz="1100">
                <a:solidFill>
                  <a:srgbClr val="400080"/>
                </a:solidFill>
              </a:rPr>
              <a:t>3 Wash stills, 3 Spirit stills </a:t>
            </a:r>
            <a:br>
              <a:rPr lang="en-US" altLang="en-US" sz="1100">
                <a:solidFill>
                  <a:srgbClr val="400080"/>
                </a:solidFill>
              </a:rPr>
            </a:br>
            <a:r>
              <a:rPr lang="en-US" altLang="en-US" sz="1100">
                <a:solidFill>
                  <a:srgbClr val="400080"/>
                </a:solidFill>
              </a:rPr>
              <a:t>2,900,000 litres of pure alcohol per year </a:t>
            </a:r>
            <a:br>
              <a:rPr lang="en-US" altLang="en-US" sz="1100">
                <a:solidFill>
                  <a:srgbClr val="400080"/>
                </a:solidFill>
              </a:rPr>
            </a:br>
            <a:r>
              <a:rPr lang="en-US" altLang="en-US" sz="1100">
                <a:solidFill>
                  <a:srgbClr val="400080"/>
                </a:solidFill>
              </a:rPr>
              <a:t>Diageo (since 1925)</a:t>
            </a:r>
            <a:endParaRPr lang="en-US" altLang="en-US" sz="1100" b="1">
              <a:solidFill>
                <a:srgbClr val="400080"/>
              </a:solidFill>
            </a:endParaRPr>
          </a:p>
        </p:txBody>
      </p:sp>
      <p:pic>
        <p:nvPicPr>
          <p:cNvPr id="2560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44975"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92075"/>
            <a:ext cx="373062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607" y="3257550"/>
            <a:ext cx="7344982" cy="1569660"/>
          </a:xfrm>
          <a:prstGeom prst="rect">
            <a:avLst/>
          </a:prstGeom>
        </p:spPr>
        <p:txBody>
          <a:bodyPr wrap="square">
            <a:spAutoFit/>
          </a:bodyPr>
          <a:lstStyle/>
          <a:p>
            <a:r>
              <a:rPr lang="en-US" sz="1200" b="1" dirty="0" smtClean="0">
                <a:solidFill>
                  <a:schemeClr val="accent2"/>
                </a:solidFill>
              </a:rPr>
              <a:t>SERIES 52 (BROWN) SCALE</a:t>
            </a:r>
          </a:p>
          <a:p>
            <a:r>
              <a:rPr lang="en-US" sz="1200" dirty="0" smtClean="0">
                <a:solidFill>
                  <a:schemeClr val="accent2"/>
                </a:solidFill>
              </a:rPr>
              <a:t>Series 52 is the original </a:t>
            </a:r>
            <a:r>
              <a:rPr lang="en-US" sz="1200" dirty="0" err="1" smtClean="0">
                <a:solidFill>
                  <a:schemeClr val="accent2"/>
                </a:solidFill>
              </a:rPr>
              <a:t>Lovibond</a:t>
            </a:r>
            <a:r>
              <a:rPr lang="en-US" sz="1200" baseline="30000" dirty="0" smtClean="0">
                <a:solidFill>
                  <a:schemeClr val="accent2"/>
                </a:solidFill>
              </a:rPr>
              <a:t>®</a:t>
            </a:r>
            <a:r>
              <a:rPr lang="en-US" sz="1200" dirty="0" smtClean="0">
                <a:solidFill>
                  <a:schemeClr val="accent2"/>
                </a:solidFill>
              </a:rPr>
              <a:t> Brown </a:t>
            </a:r>
            <a:r>
              <a:rPr lang="en-US" sz="1200" dirty="0" err="1" smtClean="0">
                <a:solidFill>
                  <a:schemeClr val="accent2"/>
                </a:solidFill>
              </a:rPr>
              <a:t>colour</a:t>
            </a:r>
            <a:r>
              <a:rPr lang="en-US" sz="1200" dirty="0" smtClean="0">
                <a:solidFill>
                  <a:schemeClr val="accent2"/>
                </a:solidFill>
              </a:rPr>
              <a:t> scale now currently used for the </a:t>
            </a:r>
            <a:r>
              <a:rPr lang="en-US" sz="1200" dirty="0" err="1" smtClean="0">
                <a:solidFill>
                  <a:schemeClr val="accent2"/>
                </a:solidFill>
              </a:rPr>
              <a:t>colour</a:t>
            </a:r>
            <a:r>
              <a:rPr lang="en-US" sz="1200" dirty="0" smtClean="0">
                <a:solidFill>
                  <a:schemeClr val="accent2"/>
                </a:solidFill>
              </a:rPr>
              <a:t> grading of whisky, honey and similarly </a:t>
            </a:r>
            <a:r>
              <a:rPr lang="en-US" sz="1200" dirty="0" err="1" smtClean="0">
                <a:solidFill>
                  <a:schemeClr val="accent2"/>
                </a:solidFill>
              </a:rPr>
              <a:t>coloured</a:t>
            </a:r>
            <a:r>
              <a:rPr lang="en-US" sz="1200" dirty="0" smtClean="0">
                <a:solidFill>
                  <a:schemeClr val="accent2"/>
                </a:solidFill>
              </a:rPr>
              <a:t> liquids or syrups.</a:t>
            </a:r>
          </a:p>
          <a:p>
            <a:r>
              <a:rPr lang="en-US" sz="1200" dirty="0" smtClean="0">
                <a:solidFill>
                  <a:schemeClr val="accent2"/>
                </a:solidFill>
              </a:rPr>
              <a:t>The standard version of this scale includes a series of 23 amber/brown glasses although other values are also available. </a:t>
            </a:r>
          </a:p>
          <a:p>
            <a:r>
              <a:rPr lang="en-US" sz="1200" dirty="0" smtClean="0">
                <a:solidFill>
                  <a:schemeClr val="accent2"/>
                </a:solidFill>
                <a:hlinkClick r:id="rId2"/>
              </a:rPr>
              <a:t>EBC </a:t>
            </a:r>
            <a:r>
              <a:rPr lang="en-US" sz="1200" dirty="0" err="1" smtClean="0">
                <a:solidFill>
                  <a:schemeClr val="accent2"/>
                </a:solidFill>
                <a:hlinkClick r:id="rId2"/>
              </a:rPr>
              <a:t>Colour</a:t>
            </a:r>
            <a:r>
              <a:rPr lang="en-US" sz="1200" dirty="0" smtClean="0">
                <a:solidFill>
                  <a:schemeClr val="accent2"/>
                </a:solidFill>
              </a:rPr>
              <a:t> has largely superseded it for the grading of beers in Europe but it is still used for beers in the US and for whiskies.  Is </a:t>
            </a:r>
            <a:r>
              <a:rPr lang="en-US" sz="1200" dirty="0" err="1" smtClean="0">
                <a:solidFill>
                  <a:schemeClr val="accent2"/>
                </a:solidFill>
              </a:rPr>
              <a:t>is</a:t>
            </a:r>
            <a:r>
              <a:rPr lang="en-US" sz="1200" dirty="0" smtClean="0">
                <a:solidFill>
                  <a:schemeClr val="accent2"/>
                </a:solidFill>
              </a:rPr>
              <a:t> sometimes referred to as degrees </a:t>
            </a:r>
            <a:r>
              <a:rPr lang="en-US" sz="1200" dirty="0" err="1" smtClean="0">
                <a:solidFill>
                  <a:schemeClr val="accent2"/>
                </a:solidFill>
              </a:rPr>
              <a:t>Lovibond</a:t>
            </a:r>
            <a:r>
              <a:rPr lang="en-US" sz="1200" baseline="30000" dirty="0" smtClean="0">
                <a:solidFill>
                  <a:schemeClr val="accent2"/>
                </a:solidFill>
              </a:rPr>
              <a:t>®</a:t>
            </a:r>
            <a:r>
              <a:rPr lang="en-US" sz="1200" dirty="0" smtClean="0">
                <a:solidFill>
                  <a:schemeClr val="accent2"/>
                </a:solidFill>
              </a:rPr>
              <a:t> in the US brewing industry.</a:t>
            </a:r>
          </a:p>
          <a:p>
            <a:r>
              <a:rPr lang="en-US" sz="1200" dirty="0" smtClean="0">
                <a:solidFill>
                  <a:schemeClr val="accent2"/>
                </a:solidFill>
              </a:rPr>
              <a:t>It is also suitable for sugars solutions and syrups. </a:t>
            </a:r>
            <a:endParaRPr lang="en-US" sz="1200" dirty="0">
              <a:solidFill>
                <a:schemeClr val="accent2"/>
              </a:solidFill>
            </a:endParaRPr>
          </a:p>
        </p:txBody>
      </p:sp>
      <p:grpSp>
        <p:nvGrpSpPr>
          <p:cNvPr id="2" name="Group 1"/>
          <p:cNvGrpSpPr/>
          <p:nvPr/>
        </p:nvGrpSpPr>
        <p:grpSpPr>
          <a:xfrm>
            <a:off x="20638" y="57150"/>
            <a:ext cx="3483733" cy="1885950"/>
            <a:chOff x="76201" y="0"/>
            <a:chExt cx="3483733" cy="2514600"/>
          </a:xfrm>
        </p:grpSpPr>
        <p:pic>
          <p:nvPicPr>
            <p:cNvPr id="58370" name="Picture 2" descr="http://origin.misc.pagesuite.com/clips/aa1f899e-b64c-4ed6-8ea5-5b4eaa019d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0"/>
              <a:ext cx="3483733"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1874388" y="380956"/>
              <a:ext cx="1685546"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1400" b="1" dirty="0" smtClean="0">
                  <a:solidFill>
                    <a:schemeClr val="accent2"/>
                  </a:solidFill>
                </a:rPr>
                <a:t>COLOR</a:t>
              </a:r>
              <a:endParaRPr lang="en-US" altLang="en-US" sz="1000" dirty="0">
                <a:solidFill>
                  <a:schemeClr val="accent2"/>
                </a:solidFill>
                <a:latin typeface="Arial Narrow" pitchFamily="34" charset="0"/>
              </a:endParaRPr>
            </a:p>
          </p:txBody>
        </p:sp>
      </p:grpSp>
      <p:pic>
        <p:nvPicPr>
          <p:cNvPr id="46082" name="Picture 2" descr="Beers, Malts &amp; Caram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335673700"/>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descr="Tinto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205" y="172629"/>
            <a:ext cx="948767" cy="8274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4629665" y="177589"/>
            <a:ext cx="33823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smtClean="0">
                <a:ln>
                  <a:noFill/>
                </a:ln>
                <a:solidFill>
                  <a:srgbClr val="1D598B"/>
                </a:solidFill>
                <a:effectLst/>
                <a:latin typeface="Arial" pitchFamily="34" charset="0"/>
                <a:cs typeface="Arial" pitchFamily="34" charset="0"/>
              </a:rPr>
              <a:t>Lovibond</a:t>
            </a:r>
            <a:r>
              <a:rPr kumimoji="0" lang="en-US" altLang="en-US" sz="1200" b="1" i="0" u="none" strike="noStrike" cap="none" normalizeH="0" baseline="30000" dirty="0" smtClean="0">
                <a:ln>
                  <a:noFill/>
                </a:ln>
                <a:solidFill>
                  <a:srgbClr val="1D598B"/>
                </a:solidFill>
                <a:effectLst/>
                <a:latin typeface="Arial" pitchFamily="34" charset="0"/>
                <a:cs typeface="Arial" pitchFamily="34" charset="0"/>
              </a:rPr>
              <a:t>®</a:t>
            </a:r>
            <a:r>
              <a:rPr kumimoji="0" lang="en-US" altLang="en-US" sz="1200" b="1" i="0" u="none" strike="noStrike" cap="none" normalizeH="0" baseline="0" dirty="0" smtClean="0">
                <a:ln>
                  <a:noFill/>
                </a:ln>
                <a:solidFill>
                  <a:srgbClr val="1D598B"/>
                </a:solidFill>
                <a:effectLst/>
                <a:latin typeface="Arial" pitchFamily="34" charset="0"/>
                <a:cs typeface="Arial" pitchFamily="34" charset="0"/>
              </a:rPr>
              <a:t> </a:t>
            </a:r>
            <a:r>
              <a:rPr kumimoji="0" lang="en-US" altLang="en-US" sz="1200" b="1" i="0" u="none" strike="noStrike" cap="none" normalizeH="0" baseline="0" dirty="0" err="1" smtClean="0">
                <a:ln>
                  <a:noFill/>
                </a:ln>
                <a:solidFill>
                  <a:srgbClr val="1D598B"/>
                </a:solidFill>
                <a:effectLst/>
                <a:latin typeface="Arial" pitchFamily="34" charset="0"/>
                <a:cs typeface="Arial" pitchFamily="34" charset="0"/>
              </a:rPr>
              <a:t>Colour</a:t>
            </a:r>
            <a:r>
              <a:rPr kumimoji="0" lang="en-US" altLang="en-US" sz="1200" b="1" i="0" u="none" strike="noStrike" cap="none" normalizeH="0" baseline="0" dirty="0" smtClean="0">
                <a:ln>
                  <a:noFill/>
                </a:ln>
                <a:solidFill>
                  <a:srgbClr val="1D598B"/>
                </a:solidFill>
                <a:effectLst/>
                <a:latin typeface="Arial" pitchFamily="34" charset="0"/>
                <a:cs typeface="Arial" pitchFamily="34" charset="0"/>
              </a:rPr>
              <a:t> Measurement</a:t>
            </a:r>
            <a:r>
              <a:rPr kumimoji="0" lang="en-US" altLang="en-US" sz="1200" b="0" i="0" u="none" strike="noStrike" cap="none" normalizeH="0" baseline="0" dirty="0" smtClean="0">
                <a:ln>
                  <a:noFill/>
                </a:ln>
                <a:solidFill>
                  <a:schemeClr val="tx1"/>
                </a:solidFill>
                <a:effectLst/>
                <a:latin typeface="Arial" pitchFamily="34" charset="0"/>
              </a:rPr>
              <a:t/>
            </a:r>
            <a:br>
              <a:rPr kumimoji="0" lang="en-US" altLang="en-US" sz="1200" b="0" i="0" u="none" strike="noStrike" cap="none" normalizeH="0" baseline="0" dirty="0" smtClean="0">
                <a:ln>
                  <a:noFill/>
                </a:ln>
                <a:solidFill>
                  <a:schemeClr val="tx1"/>
                </a:solidFill>
                <a:effectLst/>
                <a:latin typeface="Arial" pitchFamily="34" charset="0"/>
              </a:rPr>
            </a:br>
            <a:r>
              <a:rPr kumimoji="0" lang="en-US" altLang="en-US" sz="1200" b="1" i="0" u="none" strike="noStrike" cap="none" normalizeH="0" baseline="0" dirty="0" smtClean="0">
                <a:ln>
                  <a:noFill/>
                </a:ln>
                <a:solidFill>
                  <a:srgbClr val="1D598B"/>
                </a:solidFill>
                <a:effectLst/>
                <a:latin typeface="Arial" pitchFamily="34" charset="0"/>
              </a:rPr>
              <a:t>Tintometer</a:t>
            </a:r>
            <a:r>
              <a:rPr kumimoji="0" lang="en-US" altLang="en-US" sz="1200" b="1" i="0" u="none" strike="noStrike" cap="none" normalizeH="0" baseline="30000" dirty="0" smtClean="0">
                <a:ln>
                  <a:noFill/>
                </a:ln>
                <a:solidFill>
                  <a:srgbClr val="1D598B"/>
                </a:solidFill>
                <a:effectLst/>
                <a:latin typeface="Arial" pitchFamily="34" charset="0"/>
              </a:rPr>
              <a:t>®</a:t>
            </a:r>
            <a:r>
              <a:rPr kumimoji="0" lang="en-US" altLang="en-US" sz="1200" b="1" i="0" u="none" strike="noStrike" cap="none" normalizeH="0" baseline="0" dirty="0" smtClean="0">
                <a:ln>
                  <a:noFill/>
                </a:ln>
                <a:solidFill>
                  <a:srgbClr val="1D598B"/>
                </a:solidFill>
                <a:effectLst/>
                <a:latin typeface="Arial" pitchFamily="34" charset="0"/>
              </a:rPr>
              <a:t> Group</a:t>
            </a:r>
            <a:r>
              <a:rPr kumimoji="0" lang="en-US" altLang="en-US" sz="1200" b="0" i="0" u="none" strike="noStrike" cap="none" normalizeH="0" baseline="0" dirty="0" smtClean="0">
                <a:ln>
                  <a:noFill/>
                </a:ln>
                <a:solidFill>
                  <a:schemeClr val="tx1"/>
                </a:solidFill>
                <a:effectLst/>
                <a:latin typeface="Arial" pitchFamily="34" charset="0"/>
              </a:rPr>
              <a:t> </a:t>
            </a:r>
          </a:p>
        </p:txBody>
      </p:sp>
      <p:sp>
        <p:nvSpPr>
          <p:cNvPr id="7" name="Rectangle 5"/>
          <p:cNvSpPr>
            <a:spLocks noChangeArrowheads="1"/>
          </p:cNvSpPr>
          <p:nvPr/>
        </p:nvSpPr>
        <p:spPr bwMode="auto">
          <a:xfrm>
            <a:off x="4613189" y="642341"/>
            <a:ext cx="3200400" cy="35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9044" rIns="109503"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itchFamily="34" charset="0"/>
              </a:rPr>
              <a:t>WHISKY COLOR SCALE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Arial" pitchFamily="34" charset="0"/>
              </a:rPr>
              <a:t>  </a:t>
            </a:r>
            <a:endParaRPr kumimoji="0" lang="en-US" altLang="en-US" sz="15000" b="0" i="0" u="none" strike="noStrike" cap="none" normalizeH="0" baseline="0" dirty="0" smtClean="0">
              <a:ln>
                <a:noFill/>
              </a:ln>
              <a:solidFill>
                <a:schemeClr val="tx1"/>
              </a:solidFill>
              <a:effectLst/>
              <a:latin typeface="Arial" pitchFamily="34" charset="0"/>
            </a:endParaRPr>
          </a:p>
        </p:txBody>
      </p:sp>
      <p:pic>
        <p:nvPicPr>
          <p:cNvPr id="46086" name="Picture 6" descr="Beers, Malts &amp; Caram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598157300"/>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6090" name="Picture 10" descr="http://lukerymarz.com/ratingpending/wp-content/uploads/2013/04/amber.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6384" y="1005789"/>
            <a:ext cx="4572000" cy="587675"/>
          </a:xfrm>
          <a:prstGeom prst="rect">
            <a:avLst/>
          </a:prstGeom>
          <a:noFill/>
          <a:extLst>
            <a:ext uri="{909E8E84-426E-40DD-AFC4-6F175D3DCCD1}">
              <a14:hiddenFill xmlns:a14="http://schemas.microsoft.com/office/drawing/2010/main">
                <a:solidFill>
                  <a:srgbClr val="FFFFFF"/>
                </a:solidFill>
              </a14:hiddenFill>
            </a:ext>
          </a:extLst>
        </p:spPr>
      </p:pic>
      <p:pic>
        <p:nvPicPr>
          <p:cNvPr id="46092" name="Picture 12" descr="http://s3-eu-west-1.amazonaws.com/verema/images/valoraciones/0014/0250/copas_de_whisky_de_distintos_colores.jpg?1405513779">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0985" y="1924950"/>
            <a:ext cx="3776534" cy="132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450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origin.misc.pagesuite.com/clips/aa1f899e-b64c-4ed6-8ea5-5b4eaa019d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35"/>
            <a:ext cx="4495800" cy="1885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4755292" y="514350"/>
            <a:ext cx="2628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4800" b="1" dirty="0" smtClean="0">
                <a:solidFill>
                  <a:schemeClr val="accent2"/>
                </a:solidFill>
              </a:rPr>
              <a:t>C</a:t>
            </a:r>
            <a:r>
              <a:rPr lang="en-US" altLang="en-US" sz="4800" b="1" dirty="0" smtClean="0">
                <a:solidFill>
                  <a:srgbClr val="FF0000"/>
                </a:solidFill>
              </a:rPr>
              <a:t>O</a:t>
            </a:r>
            <a:r>
              <a:rPr lang="en-US" altLang="en-US" sz="4800" b="1" dirty="0" smtClean="0">
                <a:solidFill>
                  <a:srgbClr val="00B050"/>
                </a:solidFill>
              </a:rPr>
              <a:t>L</a:t>
            </a:r>
            <a:r>
              <a:rPr lang="en-US" altLang="en-US" sz="4800" b="1" dirty="0" smtClean="0">
                <a:solidFill>
                  <a:srgbClr val="0033CC"/>
                </a:solidFill>
              </a:rPr>
              <a:t>O</a:t>
            </a:r>
            <a:r>
              <a:rPr lang="en-US" altLang="en-US" sz="4800" b="1" dirty="0" smtClean="0">
                <a:solidFill>
                  <a:srgbClr val="FFCC66"/>
                </a:solidFill>
              </a:rPr>
              <a:t>R</a:t>
            </a:r>
            <a:r>
              <a:rPr lang="en-US" altLang="en-US" dirty="0" smtClean="0">
                <a:solidFill>
                  <a:schemeClr val="accent2"/>
                </a:solidFill>
              </a:rPr>
              <a:t> </a:t>
            </a:r>
            <a:endParaRPr lang="en-US" altLang="en-US" dirty="0">
              <a:solidFill>
                <a:schemeClr val="accent2"/>
              </a:solidFill>
            </a:endParaRPr>
          </a:p>
          <a:p>
            <a:endParaRPr lang="en-US" altLang="en-US" sz="1000" dirty="0">
              <a:solidFill>
                <a:schemeClr val="accent2"/>
              </a:solidFill>
              <a:latin typeface="Arial Narrow" pitchFamily="34" charset="0"/>
            </a:endParaRPr>
          </a:p>
        </p:txBody>
      </p:sp>
      <p:sp>
        <p:nvSpPr>
          <p:cNvPr id="6" name="TextBox 1"/>
          <p:cNvSpPr txBox="1">
            <a:spLocks noChangeArrowheads="1"/>
          </p:cNvSpPr>
          <p:nvPr/>
        </p:nvSpPr>
        <p:spPr bwMode="auto">
          <a:xfrm>
            <a:off x="152400" y="1880815"/>
            <a:ext cx="5715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r>
              <a:rPr lang="en-US" altLang="en-US" sz="2000" b="1" dirty="0" smtClean="0">
                <a:solidFill>
                  <a:schemeClr val="accent2"/>
                </a:solidFill>
                <a:latin typeface="Arial" panose="020B0604020202020204" pitchFamily="34" charset="0"/>
                <a:cs typeface="Arial" panose="020B0604020202020204" pitchFamily="34" charset="0"/>
              </a:rPr>
              <a:t>The Clue is in the Hue</a:t>
            </a:r>
            <a:endParaRPr lang="en-US" altLang="en-US" sz="1600" b="1" dirty="0">
              <a:solidFill>
                <a:schemeClr val="accent2"/>
              </a:solidFill>
              <a:latin typeface="Arial" panose="020B0604020202020204" pitchFamily="34" charset="0"/>
              <a:cs typeface="Arial" panose="020B0604020202020204" pitchFamily="34" charset="0"/>
            </a:endParaRPr>
          </a:p>
          <a:p>
            <a:pPr eaLnBrk="1" hangingPunct="1">
              <a:spcBef>
                <a:spcPct val="0"/>
              </a:spcBef>
              <a:buNone/>
              <a:defRPr/>
            </a:pPr>
            <a:r>
              <a:rPr lang="en-US" altLang="en-US" sz="1200" dirty="0" smtClean="0">
                <a:solidFill>
                  <a:schemeClr val="accent2"/>
                </a:solidFill>
                <a:latin typeface="Arial" panose="020B0604020202020204" pitchFamily="34" charset="0"/>
                <a:cs typeface="Arial" panose="020B0604020202020204" pitchFamily="34" charset="0"/>
              </a:rPr>
              <a:t>                  Younger Age, less intense Color. </a:t>
            </a:r>
          </a:p>
          <a:p>
            <a:pPr lvl="1" indent="0" eaLnBrk="1" hangingPunct="1">
              <a:spcBef>
                <a:spcPct val="0"/>
              </a:spcBef>
              <a:buNone/>
              <a:defRPr/>
            </a:pPr>
            <a:r>
              <a:rPr lang="en-US" altLang="en-US" sz="1200" dirty="0" smtClean="0">
                <a:solidFill>
                  <a:schemeClr val="accent2"/>
                </a:solidFill>
                <a:latin typeface="Arial" panose="020B0604020202020204" pitchFamily="34" charset="0"/>
                <a:cs typeface="Arial" panose="020B0604020202020204" pitchFamily="34" charset="0"/>
              </a:rPr>
              <a:t>Refill casks can have diminished color.</a:t>
            </a:r>
          </a:p>
          <a:p>
            <a:pPr lvl="1" indent="0" eaLnBrk="1" hangingPunct="1">
              <a:spcBef>
                <a:spcPct val="0"/>
              </a:spcBef>
              <a:buNone/>
              <a:defRPr/>
            </a:pPr>
            <a:r>
              <a:rPr lang="en-US" altLang="en-US" sz="1200" dirty="0" smtClean="0">
                <a:solidFill>
                  <a:schemeClr val="accent2"/>
                </a:solidFill>
                <a:latin typeface="Arial" panose="020B0604020202020204" pitchFamily="34" charset="0"/>
                <a:cs typeface="Arial" panose="020B0604020202020204" pitchFamily="34" charset="0"/>
              </a:rPr>
              <a:t>Previous occupant varies Color, Bourbon cask = lighter straw, Sherry casks impart a warmer hue.</a:t>
            </a:r>
          </a:p>
          <a:p>
            <a:pPr lvl="1" indent="0" eaLnBrk="1" hangingPunct="1">
              <a:spcBef>
                <a:spcPct val="0"/>
              </a:spcBef>
              <a:buNone/>
              <a:defRPr/>
            </a:pPr>
            <a:r>
              <a:rPr lang="en-US" altLang="en-US" sz="1200" dirty="0" smtClean="0">
                <a:solidFill>
                  <a:schemeClr val="accent2"/>
                </a:solidFill>
                <a:latin typeface="Arial" panose="020B0604020202020204" pitchFamily="34" charset="0"/>
                <a:cs typeface="Arial" panose="020B0604020202020204" pitchFamily="34" charset="0"/>
              </a:rPr>
              <a:t>More exotic casks impart their own tell tale color.</a:t>
            </a:r>
          </a:p>
          <a:p>
            <a:pPr lvl="1" indent="0" eaLnBrk="1" hangingPunct="1">
              <a:spcBef>
                <a:spcPct val="0"/>
              </a:spcBef>
              <a:buNone/>
              <a:defRPr/>
            </a:pPr>
            <a:r>
              <a:rPr lang="en-US" altLang="en-US" sz="1200" dirty="0" smtClean="0">
                <a:solidFill>
                  <a:schemeClr val="accent2"/>
                </a:solidFill>
                <a:latin typeface="Arial" panose="020B0604020202020204" pitchFamily="34" charset="0"/>
                <a:cs typeface="Arial" panose="020B0604020202020204" pitchFamily="34" charset="0"/>
              </a:rPr>
              <a:t>Rule of thumb is the darker the color the greater the wood influence </a:t>
            </a:r>
          </a:p>
          <a:p>
            <a:pPr eaLnBrk="1" hangingPunct="1">
              <a:spcBef>
                <a:spcPct val="0"/>
              </a:spcBef>
              <a:buNone/>
              <a:defRPr/>
            </a:pPr>
            <a:r>
              <a:rPr lang="en-US" altLang="en-US" sz="2000" b="1" dirty="0" smtClean="0">
                <a:solidFill>
                  <a:schemeClr val="accent2"/>
                </a:solidFill>
                <a:latin typeface="Arial" panose="020B0604020202020204" pitchFamily="34" charset="0"/>
                <a:cs typeface="Arial" panose="020B0604020202020204" pitchFamily="34" charset="0"/>
              </a:rPr>
              <a:t>The Appliance of Science</a:t>
            </a:r>
          </a:p>
          <a:p>
            <a:pPr lvl="1" indent="0" eaLnBrk="1" hangingPunct="1">
              <a:spcBef>
                <a:spcPct val="0"/>
              </a:spcBef>
              <a:buNone/>
              <a:defRPr/>
            </a:pPr>
            <a:r>
              <a:rPr lang="en-US" altLang="en-US" sz="1200" dirty="0" smtClean="0">
                <a:solidFill>
                  <a:schemeClr val="accent2"/>
                </a:solidFill>
                <a:latin typeface="Arial" panose="020B0604020202020204" pitchFamily="34" charset="0"/>
                <a:cs typeface="Arial" panose="020B0604020202020204" pitchFamily="34" charset="0"/>
              </a:rPr>
              <a:t>Continuity in Color is considered as important as taste for store sold Scotch.</a:t>
            </a:r>
          </a:p>
          <a:p>
            <a:pPr lvl="1" indent="0" eaLnBrk="1" hangingPunct="1">
              <a:spcBef>
                <a:spcPct val="0"/>
              </a:spcBef>
              <a:buNone/>
              <a:defRPr/>
            </a:pPr>
            <a:r>
              <a:rPr lang="en-US" altLang="en-US" sz="1200" dirty="0" smtClean="0">
                <a:solidFill>
                  <a:schemeClr val="accent2"/>
                </a:solidFill>
                <a:latin typeface="Arial" panose="020B0604020202020204" pitchFamily="34" charset="0"/>
                <a:cs typeface="Arial" panose="020B0604020202020204" pitchFamily="34" charset="0"/>
              </a:rPr>
              <a:t>Science can give a definitive value to Color with the</a:t>
            </a:r>
          </a:p>
          <a:p>
            <a:pPr lvl="1" indent="0" eaLnBrk="1" hangingPunct="1">
              <a:spcBef>
                <a:spcPct val="0"/>
              </a:spcBef>
              <a:buNone/>
              <a:defRPr/>
            </a:pPr>
            <a:r>
              <a:rPr lang="en-US" altLang="en-US" sz="1200" b="1" dirty="0" smtClean="0">
                <a:solidFill>
                  <a:schemeClr val="accent2"/>
                </a:solidFill>
                <a:latin typeface="Arial" panose="020B0604020202020204" pitchFamily="34" charset="0"/>
                <a:cs typeface="Arial" panose="020B0604020202020204" pitchFamily="34" charset="0"/>
              </a:rPr>
              <a:t>“</a:t>
            </a:r>
            <a:r>
              <a:rPr lang="en-US" altLang="en-US" sz="1200" b="1" dirty="0" err="1" smtClean="0">
                <a:solidFill>
                  <a:schemeClr val="accent2"/>
                </a:solidFill>
                <a:latin typeface="Arial" panose="020B0604020202020204" pitchFamily="34" charset="0"/>
                <a:cs typeface="Arial" panose="020B0604020202020204" pitchFamily="34" charset="0"/>
              </a:rPr>
              <a:t>Lovibond</a:t>
            </a:r>
            <a:r>
              <a:rPr lang="en-US" altLang="en-US" sz="1200" b="1" dirty="0" smtClean="0">
                <a:solidFill>
                  <a:schemeClr val="accent2"/>
                </a:solidFill>
                <a:latin typeface="Arial" panose="020B0604020202020204" pitchFamily="34" charset="0"/>
                <a:cs typeface="Arial" panose="020B0604020202020204" pitchFamily="34" charset="0"/>
              </a:rPr>
              <a:t> Tintometer”</a:t>
            </a:r>
            <a:r>
              <a:rPr lang="en-US" altLang="en-US" sz="1200" dirty="0" smtClean="0">
                <a:solidFill>
                  <a:schemeClr val="accent2"/>
                </a:solidFill>
                <a:latin typeface="Arial" panose="020B0604020202020204" pitchFamily="34" charset="0"/>
                <a:cs typeface="Arial" panose="020B0604020202020204" pitchFamily="34" charset="0"/>
              </a:rPr>
              <a:t> Whisky is measured on the </a:t>
            </a:r>
          </a:p>
          <a:p>
            <a:pPr lvl="1" indent="0" eaLnBrk="1" hangingPunct="1">
              <a:spcBef>
                <a:spcPct val="0"/>
              </a:spcBef>
              <a:buNone/>
              <a:defRPr/>
            </a:pPr>
            <a:r>
              <a:rPr lang="en-US" altLang="en-US" sz="1200" dirty="0" smtClean="0">
                <a:solidFill>
                  <a:schemeClr val="accent2"/>
                </a:solidFill>
                <a:latin typeface="Arial" panose="020B0604020202020204" pitchFamily="34" charset="0"/>
                <a:cs typeface="Arial" panose="020B0604020202020204" pitchFamily="34" charset="0"/>
              </a:rPr>
              <a:t>Series 52 Brown Scale.</a:t>
            </a:r>
          </a:p>
          <a:p>
            <a:pPr marL="1085850" lvl="1" indent="-342900" eaLnBrk="1" hangingPunct="1">
              <a:spcBef>
                <a:spcPct val="0"/>
              </a:spcBef>
              <a:defRPr/>
            </a:pPr>
            <a:endParaRPr lang="en-US" altLang="en-US" sz="1600" b="1" dirty="0" smtClean="0">
              <a:solidFill>
                <a:schemeClr val="tx2"/>
              </a:solidFill>
              <a:latin typeface="Copperplate Gothic Bold" pitchFamily="34" charset="0"/>
            </a:endParaRPr>
          </a:p>
          <a:p>
            <a:pPr eaLnBrk="1" hangingPunct="1">
              <a:spcBef>
                <a:spcPct val="0"/>
              </a:spcBef>
              <a:buNone/>
              <a:defRPr/>
            </a:pPr>
            <a:endParaRPr lang="en-US" altLang="en-US" sz="2000" b="1" dirty="0" smtClean="0">
              <a:solidFill>
                <a:schemeClr val="tx2"/>
              </a:solidFill>
              <a:latin typeface="Copperplate Gothic Bold" pitchFamily="34" charset="0"/>
            </a:endParaRPr>
          </a:p>
        </p:txBody>
      </p:sp>
      <p:sp>
        <p:nvSpPr>
          <p:cNvPr id="2" name="Rectangle 1"/>
          <p:cNvSpPr/>
          <p:nvPr/>
        </p:nvSpPr>
        <p:spPr>
          <a:xfrm>
            <a:off x="5334000" y="1880815"/>
            <a:ext cx="3810000" cy="2739211"/>
          </a:xfrm>
          <a:prstGeom prst="rect">
            <a:avLst/>
          </a:prstGeom>
        </p:spPr>
        <p:txBody>
          <a:bodyPr wrap="square">
            <a:spAutoFit/>
          </a:bodyPr>
          <a:lstStyle/>
          <a:p>
            <a:pPr eaLnBrk="1" hangingPunct="1">
              <a:defRPr/>
            </a:pPr>
            <a:r>
              <a:rPr lang="en-US" altLang="en-US" sz="2000" b="1" dirty="0" smtClean="0">
                <a:solidFill>
                  <a:schemeClr val="accent2"/>
                </a:solidFill>
                <a:latin typeface="Arial" panose="020B0604020202020204" pitchFamily="34" charset="0"/>
                <a:cs typeface="Arial" panose="020B0604020202020204" pitchFamily="34" charset="0"/>
              </a:rPr>
              <a:t>Beauty Contest</a:t>
            </a:r>
          </a:p>
          <a:p>
            <a:pPr lvl="1" eaLnBrk="1" hangingPunct="1">
              <a:defRPr/>
            </a:pPr>
            <a:r>
              <a:rPr lang="en-US" altLang="en-US" sz="1200" dirty="0" smtClean="0">
                <a:solidFill>
                  <a:schemeClr val="accent2"/>
                </a:solidFill>
                <a:latin typeface="Arial" panose="020B0604020202020204" pitchFamily="34" charset="0"/>
                <a:cs typeface="Arial" panose="020B0604020202020204" pitchFamily="34" charset="0"/>
              </a:rPr>
              <a:t>Color is often used as a first impression that weighs on our perception that darker Whiskies have more substance and therefore must be BETTER.</a:t>
            </a:r>
          </a:p>
          <a:p>
            <a:pPr lvl="1" eaLnBrk="1" hangingPunct="1">
              <a:defRPr/>
            </a:pPr>
            <a:endParaRPr lang="en-US" altLang="en-US" sz="1200" dirty="0" smtClean="0">
              <a:solidFill>
                <a:schemeClr val="accent2"/>
              </a:solidFill>
              <a:latin typeface="Arial" panose="020B0604020202020204" pitchFamily="34" charset="0"/>
              <a:cs typeface="Arial" panose="020B0604020202020204" pitchFamily="34" charset="0"/>
            </a:endParaRPr>
          </a:p>
          <a:p>
            <a:pPr lvl="1" eaLnBrk="1" hangingPunct="1">
              <a:defRPr/>
            </a:pPr>
            <a:r>
              <a:rPr lang="en-US" altLang="en-US" sz="1200" dirty="0" smtClean="0">
                <a:solidFill>
                  <a:schemeClr val="accent2"/>
                </a:solidFill>
                <a:latin typeface="Arial" panose="020B0604020202020204" pitchFamily="34" charset="0"/>
                <a:cs typeface="Arial" panose="020B0604020202020204" pitchFamily="34" charset="0"/>
              </a:rPr>
              <a:t>Color should be considered the start of the journey and should not be considered an accurate measure of Quality or Character</a:t>
            </a:r>
          </a:p>
          <a:p>
            <a:pPr lvl="1" eaLnBrk="1" hangingPunct="1">
              <a:defRPr/>
            </a:pPr>
            <a:endParaRPr lang="en-US" altLang="en-US" sz="1200" dirty="0" smtClean="0">
              <a:solidFill>
                <a:schemeClr val="accent2"/>
              </a:solidFill>
              <a:latin typeface="Arial" panose="020B0604020202020204" pitchFamily="34" charset="0"/>
              <a:cs typeface="Arial" panose="020B0604020202020204" pitchFamily="34" charset="0"/>
            </a:endParaRPr>
          </a:p>
          <a:p>
            <a:pPr lvl="1" eaLnBrk="1" hangingPunct="1">
              <a:defRPr/>
            </a:pPr>
            <a:r>
              <a:rPr lang="en-US" altLang="en-US" sz="1200" dirty="0" smtClean="0">
                <a:solidFill>
                  <a:schemeClr val="accent2"/>
                </a:solidFill>
                <a:latin typeface="Arial" panose="020B0604020202020204" pitchFamily="34" charset="0"/>
                <a:cs typeface="Arial" panose="020B0604020202020204" pitchFamily="34" charset="0"/>
              </a:rPr>
              <a:t>THE ONLY WAY TO TRULY KNOW A DRAM IS TO RAISE A GLASS AND ENJOY IT !!</a:t>
            </a:r>
            <a:endParaRPr lang="en-US" altLang="en-US" sz="2000" b="1" dirty="0" smtClean="0">
              <a:solidFill>
                <a:schemeClr val="accent2"/>
              </a:solidFill>
              <a:latin typeface="Arial" panose="020B0604020202020204" pitchFamily="34" charset="0"/>
              <a:cs typeface="Arial" panose="020B0604020202020204" pitchFamily="34" charset="0"/>
            </a:endParaRPr>
          </a:p>
          <a:p>
            <a:pPr marL="800100" lvl="1" indent="-342900" eaLnBrk="1" hangingPunct="1">
              <a:buFont typeface="Arial" panose="020B0604020202020204" pitchFamily="34" charset="0"/>
              <a:buChar char="•"/>
              <a:defRPr/>
            </a:pPr>
            <a:endParaRPr lang="en-US" altLang="en-US" sz="2000" b="1" dirty="0" smtClean="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741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29718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27651" name="Rectangle 3"/>
          <p:cNvSpPr>
            <a:spLocks noChangeArrowheads="1"/>
          </p:cNvSpPr>
          <p:nvPr/>
        </p:nvSpPr>
        <p:spPr bwMode="auto">
          <a:xfrm>
            <a:off x="184150" y="1047750"/>
            <a:ext cx="88836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chemeClr val="accent2"/>
                </a:solidFill>
              </a:rPr>
              <a:t>			Tasting #2 – Mortlach   </a:t>
            </a:r>
          </a:p>
          <a:p>
            <a:pPr algn="ctr" eaLnBrk="1" hangingPunct="1">
              <a:spcBef>
                <a:spcPct val="0"/>
              </a:spcBef>
              <a:buFontTx/>
              <a:buNone/>
            </a:pPr>
            <a:r>
              <a:rPr lang="en-US" altLang="en-US" sz="1800" b="1" i="1">
                <a:solidFill>
                  <a:schemeClr val="accent2"/>
                </a:solidFill>
              </a:rPr>
              <a:t>“Turkish Delight: Mediterranean perfumes”</a:t>
            </a:r>
          </a:p>
          <a:p>
            <a:pPr eaLnBrk="1" hangingPunct="1">
              <a:spcBef>
                <a:spcPct val="0"/>
              </a:spcBef>
              <a:buFontTx/>
              <a:buNone/>
            </a:pPr>
            <a:r>
              <a:rPr lang="en-US" altLang="en-US" sz="1800" b="1">
                <a:solidFill>
                  <a:schemeClr val="accent2"/>
                </a:solidFill>
              </a:rPr>
              <a:t>Colour: </a:t>
            </a:r>
            <a:r>
              <a:rPr lang="en-US" altLang="en-US" sz="1800">
                <a:solidFill>
                  <a:schemeClr val="accent2"/>
                </a:solidFill>
              </a:rPr>
              <a:t>Golden</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Nose</a:t>
            </a:r>
            <a:r>
              <a:rPr lang="en-US" altLang="en-US" sz="1800">
                <a:solidFill>
                  <a:schemeClr val="accent2"/>
                </a:solidFill>
              </a:rPr>
              <a:t>: Interesting and attractive – the nose offers Crunchie Bars, millionaires shortbread, Turkish Delights, barley sugars, leather, clove and flowery perfume .</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Palate:</a:t>
            </a:r>
            <a:r>
              <a:rPr lang="en-US" altLang="en-US" sz="1800">
                <a:solidFill>
                  <a:schemeClr val="accent2"/>
                </a:solidFill>
              </a:rPr>
              <a:t> The palate has lovely spicy sweetness – iced gingerbread, Humbugs, spiced honey cake with hints of lemon zest, nutmeg and charcoal. .</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Diluted: </a:t>
            </a:r>
            <a:r>
              <a:rPr lang="en-US" altLang="en-US" sz="1800">
                <a:solidFill>
                  <a:schemeClr val="accent2"/>
                </a:solidFill>
              </a:rPr>
              <a:t>Adding water brings out more of the honey and sweetness. </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Mortlach</a:t>
            </a:r>
            <a:r>
              <a:rPr lang="en-US" altLang="en-US" sz="1800">
                <a:solidFill>
                  <a:schemeClr val="accent2"/>
                </a:solidFill>
              </a:rPr>
              <a:t>– Speyside		Very Rare : </a:t>
            </a:r>
            <a:r>
              <a:rPr lang="en-US" altLang="en-US" sz="1800" b="1">
                <a:solidFill>
                  <a:schemeClr val="accent2"/>
                </a:solidFill>
              </a:rPr>
              <a:t>2 bottles of only 245 Worldwide </a:t>
            </a:r>
            <a:endParaRPr lang="en-US" altLang="en-US" sz="1800">
              <a:solidFill>
                <a:schemeClr val="accent2"/>
              </a:solidFill>
            </a:endParaRPr>
          </a:p>
          <a:p>
            <a:pPr eaLnBrk="1" hangingPunct="1">
              <a:spcBef>
                <a:spcPct val="0"/>
              </a:spcBef>
              <a:buFontTx/>
              <a:buNone/>
            </a:pPr>
            <a:r>
              <a:rPr lang="en-US" altLang="en-US" sz="1800" b="1">
                <a:solidFill>
                  <a:schemeClr val="accent2"/>
                </a:solidFill>
              </a:rPr>
              <a:t>9 Year Old Single Cask </a:t>
            </a:r>
            <a:r>
              <a:rPr lang="en-US" altLang="en-US" sz="1800">
                <a:solidFill>
                  <a:schemeClr val="accent2"/>
                </a:solidFill>
              </a:rPr>
              <a:t> 	 	1</a:t>
            </a:r>
            <a:r>
              <a:rPr lang="en-US" altLang="en-US" sz="1800" baseline="30000">
                <a:solidFill>
                  <a:schemeClr val="accent2"/>
                </a:solidFill>
              </a:rPr>
              <a:t>st</a:t>
            </a:r>
            <a:r>
              <a:rPr lang="en-US" altLang="en-US" sz="1800">
                <a:solidFill>
                  <a:schemeClr val="accent2"/>
                </a:solidFill>
              </a:rPr>
              <a:t> Fill Barrel	</a:t>
            </a:r>
            <a:r>
              <a:rPr lang="en-US" altLang="en-US" sz="1800" b="1">
                <a:solidFill>
                  <a:schemeClr val="accent2"/>
                </a:solidFill>
              </a:rPr>
              <a:t>Proof</a:t>
            </a:r>
            <a:r>
              <a:rPr lang="en-US" altLang="en-US" sz="1800">
                <a:solidFill>
                  <a:schemeClr val="accent2"/>
                </a:solidFill>
              </a:rPr>
              <a:t>: 123.4º   </a:t>
            </a:r>
          </a:p>
          <a:p>
            <a:pPr eaLnBrk="1" hangingPunct="1">
              <a:spcBef>
                <a:spcPct val="0"/>
              </a:spcBef>
              <a:buFontTx/>
              <a:buNone/>
            </a:pPr>
            <a:r>
              <a:rPr lang="en-US" altLang="en-US" sz="1800" b="1">
                <a:solidFill>
                  <a:schemeClr val="accent2"/>
                </a:solidFill>
              </a:rPr>
              <a:t>	</a:t>
            </a:r>
            <a:r>
              <a:rPr lang="en-US" altLang="en-US" sz="1800">
                <a:solidFill>
                  <a:schemeClr val="accent2"/>
                </a:solidFill>
              </a:rPr>
              <a:t>    							</a:t>
            </a:r>
          </a:p>
        </p:txBody>
      </p:sp>
      <p:pic>
        <p:nvPicPr>
          <p:cNvPr id="27652" name="Picture 12" descr="http://web.mac.com/tcernst/Summit_Hill_Scotch_Club/Media/transpar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107950"/>
            <a:ext cx="9525"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
          <p:cNvSpPr txBox="1">
            <a:spLocks noChangeArrowheads="1"/>
          </p:cNvSpPr>
          <p:nvPr/>
        </p:nvSpPr>
        <p:spPr bwMode="auto">
          <a:xfrm>
            <a:off x="5867400" y="46656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chemeClr val="accent2"/>
                </a:solidFill>
              </a:rPr>
              <a:t>And while you’re tasting . . . </a:t>
            </a:r>
          </a:p>
        </p:txBody>
      </p:sp>
    </p:spTree>
    <p:custDataLst>
      <p:tags r:id="rId1"/>
    </p:custDataLst>
  </p:cSld>
  <p:clrMapOvr>
    <a:masterClrMapping/>
  </p:clrMapOvr>
  <p:transition advTm="1136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p:cNvSpPr txBox="1">
            <a:spLocks noChangeArrowheads="1"/>
          </p:cNvSpPr>
          <p:nvPr/>
        </p:nvSpPr>
        <p:spPr bwMode="auto">
          <a:xfrm>
            <a:off x="0" y="0"/>
            <a:ext cx="30480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29700" name="Text Box 10"/>
          <p:cNvSpPr txBox="1">
            <a:spLocks noChangeArrowheads="1"/>
          </p:cNvSpPr>
          <p:nvPr/>
        </p:nvSpPr>
        <p:spPr bwMode="auto">
          <a:xfrm>
            <a:off x="3429000" y="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solidFill>
                  <a:srgbClr val="FFFF00"/>
                </a:solidFill>
                <a:latin typeface="Monotype Corsiva" pitchFamily="66" charset="0"/>
              </a:rPr>
              <a:t>Summit Hill Scotch Whisky Society</a:t>
            </a:r>
          </a:p>
        </p:txBody>
      </p:sp>
      <p:sp>
        <p:nvSpPr>
          <p:cNvPr id="29701" name="Text Box 10"/>
          <p:cNvSpPr txBox="1">
            <a:spLocks noChangeArrowheads="1"/>
          </p:cNvSpPr>
          <p:nvPr/>
        </p:nvSpPr>
        <p:spPr bwMode="auto">
          <a:xfrm>
            <a:off x="457200" y="3257550"/>
            <a:ext cx="7848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solidFill>
                  <a:srgbClr val="FFFF00"/>
                </a:solidFill>
                <a:latin typeface="Monotype Corsiva" pitchFamily="66" charset="0"/>
              </a:rPr>
              <a:t>	</a:t>
            </a:r>
            <a:r>
              <a:rPr lang="en-US" altLang="en-US" sz="4400" b="1">
                <a:solidFill>
                  <a:srgbClr val="FFFF00"/>
                </a:solidFill>
                <a:latin typeface="Monotype Corsiva" pitchFamily="66" charset="0"/>
              </a:rPr>
              <a:t>Tasting Three from the </a:t>
            </a:r>
          </a:p>
          <a:p>
            <a:pPr algn="ctr" eaLnBrk="1" hangingPunct="1">
              <a:spcBef>
                <a:spcPct val="50000"/>
              </a:spcBef>
              <a:buFontTx/>
              <a:buNone/>
            </a:pPr>
            <a:r>
              <a:rPr lang="en-US" altLang="en-US" sz="4400" b="1">
                <a:solidFill>
                  <a:srgbClr val="FFFF00"/>
                </a:solidFill>
                <a:latin typeface="Monotype Corsiva" pitchFamily="66" charset="0"/>
              </a:rPr>
              <a:t>Premium Vault . . .</a:t>
            </a:r>
            <a:r>
              <a:rPr lang="en-US" altLang="en-US" sz="1200" b="1">
                <a:solidFill>
                  <a:srgbClr val="FFFF00"/>
                </a:solidFill>
                <a:latin typeface="Monotype Corsiva" pitchFamily="66" charset="0"/>
              </a:rPr>
              <a:t> </a:t>
            </a:r>
          </a:p>
          <a:p>
            <a:pPr algn="ctr" eaLnBrk="1" hangingPunct="1">
              <a:spcBef>
                <a:spcPct val="50000"/>
              </a:spcBef>
              <a:buFontTx/>
              <a:buNone/>
            </a:pPr>
            <a:r>
              <a:rPr lang="en-US" altLang="en-US" sz="1200" b="1">
                <a:solidFill>
                  <a:srgbClr val="FFFF00"/>
                </a:solidFill>
                <a:latin typeface="Monotype Corsiva" pitchFamily="66" charset="0"/>
              </a:rPr>
              <a:t> </a:t>
            </a:r>
            <a:endParaRPr lang="en-US" altLang="en-US" sz="2400" b="1">
              <a:solidFill>
                <a:srgbClr val="FFFF00"/>
              </a:solidFill>
              <a:latin typeface="Monotype Corsiva" pitchFamily="66"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666750"/>
            <a:ext cx="1828800" cy="2677719"/>
          </a:xfrm>
          <a:prstGeom prst="rect">
            <a:avLst/>
          </a:prstGeom>
        </p:spPr>
      </p:pic>
    </p:spTree>
  </p:cSld>
  <p:clrMapOvr>
    <a:masterClrMapping/>
  </p:clrMapOvr>
  <p:transition advTm="926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474663" y="98901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
            </a:r>
            <a:br>
              <a:rPr lang="en-US" altLang="en-US" sz="1800"/>
            </a:br>
            <a:endParaRPr lang="en-US" altLang="en-US" sz="1800"/>
          </a:p>
        </p:txBody>
      </p:sp>
      <p:pic>
        <p:nvPicPr>
          <p:cNvPr id="4099" name="Picture 5" descr="SHSWS 092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p:cNvSpPr txBox="1">
            <a:spLocks noChangeArrowheads="1"/>
          </p:cNvSpPr>
          <p:nvPr/>
        </p:nvSpPr>
        <p:spPr bwMode="auto">
          <a:xfrm>
            <a:off x="0" y="0"/>
            <a:ext cx="30480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4101" name="Text Box 10"/>
          <p:cNvSpPr txBox="1">
            <a:spLocks noChangeArrowheads="1"/>
          </p:cNvSpPr>
          <p:nvPr/>
        </p:nvSpPr>
        <p:spPr bwMode="auto">
          <a:xfrm>
            <a:off x="3429000" y="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solidFill>
                  <a:srgbClr val="FFFF00"/>
                </a:solidFill>
                <a:latin typeface="Monotype Corsiva" pitchFamily="66" charset="0"/>
              </a:rPr>
              <a:t>Summit Hill Scotch Whisky Society</a:t>
            </a:r>
          </a:p>
        </p:txBody>
      </p:sp>
      <p:grpSp>
        <p:nvGrpSpPr>
          <p:cNvPr id="4102" name="Group 9"/>
          <p:cNvGrpSpPr>
            <a:grpSpLocks/>
          </p:cNvGrpSpPr>
          <p:nvPr/>
        </p:nvGrpSpPr>
        <p:grpSpPr bwMode="auto">
          <a:xfrm>
            <a:off x="5562600" y="4400550"/>
            <a:ext cx="3429000" cy="768350"/>
            <a:chOff x="3504" y="3696"/>
            <a:chExt cx="2160" cy="646"/>
          </a:xfrm>
        </p:grpSpPr>
        <p:sp>
          <p:nvSpPr>
            <p:cNvPr id="4103" name="Text Box 2"/>
            <p:cNvSpPr txBox="1">
              <a:spLocks noChangeArrowheads="1"/>
            </p:cNvSpPr>
            <p:nvPr/>
          </p:nvSpPr>
          <p:spPr bwMode="auto">
            <a:xfrm>
              <a:off x="3504" y="3696"/>
              <a:ext cx="2160" cy="646"/>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Slainte !</a:t>
              </a:r>
            </a:p>
          </p:txBody>
        </p:sp>
        <p:sp>
          <p:nvSpPr>
            <p:cNvPr id="4104" name="Line 11"/>
            <p:cNvSpPr>
              <a:spLocks noChangeShapeType="1"/>
            </p:cNvSpPr>
            <p:nvPr/>
          </p:nvSpPr>
          <p:spPr bwMode="auto">
            <a:xfrm flipV="1">
              <a:off x="4896" y="3792"/>
              <a:ext cx="48" cy="4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ustDataLst>
      <p:tags r:id="rId1"/>
    </p:custDataLst>
  </p:cSld>
  <p:clrMapOvr>
    <a:masterClrMapping/>
  </p:clrMapOvr>
  <p:transition advTm="1201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791200" y="438150"/>
            <a:ext cx="2787650" cy="1981200"/>
          </a:xfrm>
        </p:spPr>
        <p:txBody>
          <a:bodyPr/>
          <a:lstStyle/>
          <a:p>
            <a:r>
              <a:rPr lang="en-US" altLang="en-US" sz="2800" b="1" i="1" dirty="0" smtClean="0">
                <a:solidFill>
                  <a:schemeClr val="accent2"/>
                </a:solidFill>
              </a:rPr>
              <a:t>The “Tasting Room” Experience</a:t>
            </a:r>
          </a:p>
        </p:txBody>
      </p:sp>
      <p:sp>
        <p:nvSpPr>
          <p:cNvPr id="10243" name="TextBox 4"/>
          <p:cNvSpPr txBox="1">
            <a:spLocks noChangeArrowheads="1"/>
          </p:cNvSpPr>
          <p:nvPr/>
        </p:nvSpPr>
        <p:spPr bwMode="auto">
          <a:xfrm>
            <a:off x="304800" y="2724149"/>
            <a:ext cx="8763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dirty="0" smtClean="0">
                <a:solidFill>
                  <a:schemeClr val="accent2"/>
                </a:solidFill>
              </a:rPr>
              <a:t>Group 1 . . . Please join us in the Tasting Room</a:t>
            </a:r>
          </a:p>
          <a:p>
            <a:pPr eaLnBrk="1" hangingPunct="1">
              <a:spcBef>
                <a:spcPct val="0"/>
              </a:spcBef>
              <a:buFontTx/>
              <a:buNone/>
              <a:defRPr/>
            </a:pPr>
            <a:endParaRPr lang="en-US" altLang="en-US" sz="1800" b="1" dirty="0">
              <a:solidFill>
                <a:schemeClr val="accent2"/>
              </a:solidFill>
            </a:endParaRPr>
          </a:p>
          <a:p>
            <a:pPr eaLnBrk="1" hangingPunct="1">
              <a:spcBef>
                <a:spcPct val="0"/>
              </a:spcBef>
              <a:buFontTx/>
              <a:buNone/>
              <a:defRPr/>
            </a:pPr>
            <a:r>
              <a:rPr lang="en-US" altLang="en-US" sz="1400" b="1" dirty="0" smtClean="0">
                <a:solidFill>
                  <a:schemeClr val="accent2"/>
                </a:solidFill>
              </a:rPr>
              <a:t>Tonight Featuring </a:t>
            </a:r>
            <a:r>
              <a:rPr lang="en-US" altLang="en-US" sz="1400" b="1" dirty="0" err="1" smtClean="0">
                <a:solidFill>
                  <a:schemeClr val="accent2"/>
                </a:solidFill>
              </a:rPr>
              <a:t>Lagavulin</a:t>
            </a:r>
            <a:r>
              <a:rPr lang="en-US" altLang="en-US" sz="1400" b="1" dirty="0" smtClean="0">
                <a:solidFill>
                  <a:schemeClr val="accent2"/>
                </a:solidFill>
              </a:rPr>
              <a:t>: </a:t>
            </a:r>
          </a:p>
          <a:p>
            <a:pPr marL="285750" indent="-285750" eaLnBrk="1" hangingPunct="1">
              <a:spcBef>
                <a:spcPct val="0"/>
              </a:spcBef>
              <a:defRPr/>
            </a:pPr>
            <a:r>
              <a:rPr lang="en-US" altLang="en-US" sz="1400" b="1" dirty="0" smtClean="0">
                <a:solidFill>
                  <a:schemeClr val="accent2"/>
                </a:solidFill>
              </a:rPr>
              <a:t>2014 Highly rated </a:t>
            </a:r>
            <a:r>
              <a:rPr lang="en-US" altLang="en-US" sz="1400" b="1" dirty="0" err="1" smtClean="0">
                <a:solidFill>
                  <a:schemeClr val="accent2"/>
                </a:solidFill>
              </a:rPr>
              <a:t>Lagavulin</a:t>
            </a:r>
            <a:r>
              <a:rPr lang="en-US" altLang="en-US" sz="1400" b="1" dirty="0" smtClean="0">
                <a:solidFill>
                  <a:schemeClr val="accent2"/>
                </a:solidFill>
              </a:rPr>
              <a:t> 12</a:t>
            </a:r>
          </a:p>
          <a:p>
            <a:pPr marL="285750" indent="-285750" eaLnBrk="1" hangingPunct="1">
              <a:spcBef>
                <a:spcPct val="0"/>
              </a:spcBef>
              <a:defRPr/>
            </a:pPr>
            <a:r>
              <a:rPr lang="en-US" altLang="en-US" sz="1400" b="1" dirty="0" smtClean="0">
                <a:solidFill>
                  <a:schemeClr val="accent2"/>
                </a:solidFill>
              </a:rPr>
              <a:t>2014 Limited release Distillers Edition, 1 of 503</a:t>
            </a:r>
          </a:p>
          <a:p>
            <a:pPr marL="285750" indent="-285750" eaLnBrk="1" hangingPunct="1">
              <a:spcBef>
                <a:spcPct val="0"/>
              </a:spcBef>
              <a:defRPr/>
            </a:pPr>
            <a:r>
              <a:rPr lang="en-US" altLang="en-US" sz="1400" b="1" dirty="0" smtClean="0">
                <a:solidFill>
                  <a:schemeClr val="accent2"/>
                </a:solidFill>
              </a:rPr>
              <a:t>2015 </a:t>
            </a:r>
            <a:r>
              <a:rPr lang="en-US" altLang="en-US" sz="1400" b="1" dirty="0" err="1" smtClean="0">
                <a:solidFill>
                  <a:schemeClr val="accent2"/>
                </a:solidFill>
              </a:rPr>
              <a:t>Lagavulin</a:t>
            </a:r>
            <a:r>
              <a:rPr lang="en-US" altLang="en-US" sz="1400" b="1" dirty="0" smtClean="0">
                <a:solidFill>
                  <a:schemeClr val="accent2"/>
                </a:solidFill>
              </a:rPr>
              <a:t> 16 (The standard bearer)</a:t>
            </a:r>
          </a:p>
          <a:p>
            <a:pPr marL="285750" indent="-285750" eaLnBrk="1" hangingPunct="1">
              <a:spcBef>
                <a:spcPct val="0"/>
              </a:spcBef>
              <a:defRPr/>
            </a:pPr>
            <a:endParaRPr lang="en-US" altLang="en-US" sz="1800" b="1" dirty="0">
              <a:solidFill>
                <a:schemeClr val="accent2"/>
              </a:solidFill>
            </a:endParaRPr>
          </a:p>
          <a:p>
            <a:pPr eaLnBrk="1" hangingPunct="1">
              <a:spcBef>
                <a:spcPct val="0"/>
              </a:spcBef>
              <a:buFontTx/>
              <a:buNone/>
              <a:defRPr/>
            </a:pPr>
            <a:r>
              <a:rPr lang="en-US" altLang="en-US" sz="1400" b="1" dirty="0" smtClean="0">
                <a:solidFill>
                  <a:schemeClr val="accent2"/>
                </a:solidFill>
              </a:rPr>
              <a:t>	</a:t>
            </a:r>
            <a:endParaRPr lang="en-US" altLang="en-US" sz="1400" b="1" dirty="0">
              <a:solidFill>
                <a:schemeClr val="accent2"/>
              </a:solidFill>
            </a:endParaRPr>
          </a:p>
          <a:p>
            <a:pPr eaLnBrk="1" hangingPunct="1">
              <a:spcBef>
                <a:spcPct val="0"/>
              </a:spcBef>
              <a:buFontTx/>
              <a:buNone/>
              <a:defRPr/>
            </a:pPr>
            <a:endParaRPr lang="en-US" altLang="en-US" sz="1800" dirty="0"/>
          </a:p>
        </p:txBody>
      </p:sp>
      <p:grpSp>
        <p:nvGrpSpPr>
          <p:cNvPr id="8" name="Group 7"/>
          <p:cNvGrpSpPr/>
          <p:nvPr/>
        </p:nvGrpSpPr>
        <p:grpSpPr>
          <a:xfrm>
            <a:off x="0" y="-8131"/>
            <a:ext cx="4953000" cy="2579881"/>
            <a:chOff x="0" y="0"/>
            <a:chExt cx="5905499" cy="2624138"/>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80550" cy="261041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350" y="9526"/>
              <a:ext cx="3486149" cy="2614612"/>
            </a:xfrm>
            <a:prstGeom prst="rect">
              <a:avLst/>
            </a:prstGeom>
          </p:spPr>
        </p:pic>
      </p:grpSp>
    </p:spTree>
    <p:extLst>
      <p:ext uri="{BB962C8B-B14F-4D97-AF65-F5344CB8AC3E}">
        <p14:creationId xmlns:p14="http://schemas.microsoft.com/office/powerpoint/2010/main" val="3410865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4288" y="0"/>
            <a:ext cx="2971801"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pic>
        <p:nvPicPr>
          <p:cNvPr id="32771" name="Picture 12" descr="http://web.mac.com/tcernst/Summit_Hill_Scotch_Club/Media/transpar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107950"/>
            <a:ext cx="9525"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1"/>
          <p:cNvSpPr txBox="1">
            <a:spLocks noChangeArrowheads="1"/>
          </p:cNvSpPr>
          <p:nvPr/>
        </p:nvSpPr>
        <p:spPr bwMode="auto">
          <a:xfrm>
            <a:off x="3962400" y="80963"/>
            <a:ext cx="3200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latin typeface="Copperplate Gothic Bold" pitchFamily="34" charset="0"/>
              </a:rPr>
              <a:t>PREMIUM VAULT SELECTION  - $40</a:t>
            </a:r>
          </a:p>
        </p:txBody>
      </p:sp>
      <p:sp>
        <p:nvSpPr>
          <p:cNvPr id="32773" name="Rectangle 2"/>
          <p:cNvSpPr>
            <a:spLocks noChangeArrowheads="1"/>
          </p:cNvSpPr>
          <p:nvPr/>
        </p:nvSpPr>
        <p:spPr bwMode="auto">
          <a:xfrm>
            <a:off x="2590800" y="971550"/>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chemeClr val="accent2"/>
                </a:solidFill>
              </a:rPr>
              <a:t>Tasting # 3 – 1977, 25 year old Ardbeg</a:t>
            </a:r>
          </a:p>
          <a:p>
            <a:pPr eaLnBrk="1" hangingPunct="1">
              <a:spcBef>
                <a:spcPct val="0"/>
              </a:spcBef>
              <a:buFontTx/>
              <a:buNone/>
            </a:pPr>
            <a:r>
              <a:rPr lang="en-US" altLang="en-US" sz="1800" b="1" i="1">
                <a:solidFill>
                  <a:schemeClr val="accent2"/>
                </a:solidFill>
              </a:rPr>
              <a:t>	“Rare Ltd Edition -  Vintage”</a:t>
            </a:r>
          </a:p>
        </p:txBody>
      </p:sp>
      <p:sp>
        <p:nvSpPr>
          <p:cNvPr id="22534" name="Rectangle 3"/>
          <p:cNvSpPr>
            <a:spLocks noChangeArrowheads="1"/>
          </p:cNvSpPr>
          <p:nvPr/>
        </p:nvSpPr>
        <p:spPr bwMode="auto">
          <a:xfrm>
            <a:off x="123825" y="1282700"/>
            <a:ext cx="88836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400" b="1" dirty="0" err="1">
                <a:solidFill>
                  <a:schemeClr val="accent2">
                    <a:lumMod val="75000"/>
                  </a:schemeClr>
                </a:solidFill>
              </a:rPr>
              <a:t>Colour</a:t>
            </a:r>
            <a:r>
              <a:rPr lang="en-US" sz="1400" dirty="0">
                <a:solidFill>
                  <a:schemeClr val="accent2">
                    <a:lumMod val="75000"/>
                  </a:schemeClr>
                </a:solidFill>
              </a:rPr>
              <a:t> - Rich Gold.</a:t>
            </a:r>
          </a:p>
          <a:p>
            <a:pPr>
              <a:defRPr/>
            </a:pPr>
            <a:r>
              <a:rPr lang="en-US" sz="1400" b="1" dirty="0">
                <a:solidFill>
                  <a:schemeClr val="accent2">
                    <a:lumMod val="75000"/>
                  </a:schemeClr>
                </a:solidFill>
              </a:rPr>
              <a:t>Nose</a:t>
            </a:r>
            <a:r>
              <a:rPr lang="en-US" sz="1400" dirty="0">
                <a:solidFill>
                  <a:schemeClr val="accent2">
                    <a:lumMod val="75000"/>
                  </a:schemeClr>
                </a:solidFill>
              </a:rPr>
              <a:t> - An enormous whisky, embodying the perfect balance of sweetness, fruit and deep smoky aromas. This vintage is a truly sensational example of Ardbeg matured in quality American oak ex-bourbon barrels. Toffee and fudge sweetness emerges first </a:t>
            </a:r>
            <a:r>
              <a:rPr lang="en-US" sz="1400" dirty="0" smtClean="0">
                <a:solidFill>
                  <a:schemeClr val="accent2">
                    <a:lumMod val="75000"/>
                  </a:schemeClr>
                </a:solidFill>
              </a:rPr>
              <a:t>with </a:t>
            </a:r>
            <a:r>
              <a:rPr lang="en-US" sz="1400" dirty="0">
                <a:solidFill>
                  <a:schemeClr val="accent2">
                    <a:lumMod val="75000"/>
                  </a:schemeClr>
                </a:solidFill>
              </a:rPr>
              <a:t>peat encased in milk chocolate. Mandarin fruit is discovered through the chocolate with a sprinkling of cocoa powder. The oak is gentle and scented, both </a:t>
            </a:r>
            <a:r>
              <a:rPr lang="en-US" sz="1400" dirty="0" smtClean="0">
                <a:solidFill>
                  <a:schemeClr val="accent2">
                    <a:lumMod val="75000"/>
                  </a:schemeClr>
                </a:solidFill>
              </a:rPr>
              <a:t>balsamic and spicy revealing eucalyptus oil and cinnamon. With water, dessert sweetness is uncovered with lemon curd and bitter almonds followed </a:t>
            </a:r>
            <a:r>
              <a:rPr lang="en-US" sz="1400" dirty="0">
                <a:solidFill>
                  <a:schemeClr val="accent2">
                    <a:lumMod val="75000"/>
                  </a:schemeClr>
                </a:solidFill>
              </a:rPr>
              <a:t>by vanilla. The deep smokiness of Ardbeg emerges with the hallmark aromas of tarry rope and cigar smoke, yet it is soft and scented with </a:t>
            </a:r>
            <a:r>
              <a:rPr lang="en-US" sz="1400" dirty="0" err="1">
                <a:solidFill>
                  <a:schemeClr val="accent2">
                    <a:lumMod val="75000"/>
                  </a:schemeClr>
                </a:solidFill>
              </a:rPr>
              <a:t>woodsmoke</a:t>
            </a:r>
            <a:r>
              <a:rPr lang="en-US" sz="1400" dirty="0">
                <a:solidFill>
                  <a:schemeClr val="accent2">
                    <a:lumMod val="75000"/>
                  </a:schemeClr>
                </a:solidFill>
              </a:rPr>
              <a:t>, burning incense sticks and cappuccino coffee.</a:t>
            </a:r>
          </a:p>
          <a:p>
            <a:pPr>
              <a:defRPr/>
            </a:pPr>
            <a:r>
              <a:rPr lang="en-US" sz="1400" b="1" dirty="0">
                <a:solidFill>
                  <a:schemeClr val="accent2">
                    <a:lumMod val="75000"/>
                  </a:schemeClr>
                </a:solidFill>
              </a:rPr>
              <a:t>Taste</a:t>
            </a:r>
            <a:r>
              <a:rPr lang="en-US" sz="1400" dirty="0">
                <a:solidFill>
                  <a:schemeClr val="accent2">
                    <a:lumMod val="75000"/>
                  </a:schemeClr>
                </a:solidFill>
              </a:rPr>
              <a:t> - Sensationally smooth and peaty, a mouthful of soft and chewing peat smoke rapidly takes </a:t>
            </a:r>
            <a:r>
              <a:rPr lang="en-US" sz="1400" dirty="0" err="1">
                <a:solidFill>
                  <a:schemeClr val="accent2">
                    <a:lumMod val="75000"/>
                  </a:schemeClr>
                </a:solidFill>
              </a:rPr>
              <a:t>centre</a:t>
            </a:r>
            <a:r>
              <a:rPr lang="en-US" sz="1400" dirty="0">
                <a:solidFill>
                  <a:schemeClr val="accent2">
                    <a:lumMod val="75000"/>
                  </a:schemeClr>
                </a:solidFill>
              </a:rPr>
              <a:t> stage. The mouthfeel is at once silky, velvety and chewing. The </a:t>
            </a:r>
            <a:r>
              <a:rPr lang="en-US" sz="1400" dirty="0" err="1">
                <a:solidFill>
                  <a:schemeClr val="accent2">
                    <a:lumMod val="75000"/>
                  </a:schemeClr>
                </a:solidFill>
              </a:rPr>
              <a:t>flavours</a:t>
            </a:r>
            <a:r>
              <a:rPr lang="en-US" sz="1400" dirty="0">
                <a:solidFill>
                  <a:schemeClr val="accent2">
                    <a:lumMod val="75000"/>
                  </a:schemeClr>
                </a:solidFill>
              </a:rPr>
              <a:t> are sweet and scented with milk chocolate, mandarins and </a:t>
            </a:r>
            <a:r>
              <a:rPr lang="en-US" sz="1400" dirty="0" err="1">
                <a:solidFill>
                  <a:schemeClr val="accent2">
                    <a:lumMod val="75000"/>
                  </a:schemeClr>
                </a:solidFill>
              </a:rPr>
              <a:t>parma</a:t>
            </a:r>
            <a:r>
              <a:rPr lang="en-US" sz="1400" dirty="0">
                <a:solidFill>
                  <a:schemeClr val="accent2">
                    <a:lumMod val="75000"/>
                  </a:schemeClr>
                </a:solidFill>
              </a:rPr>
              <a:t> violets. Peat is present throughout the taste, constantly filling the palate with cocoa and scented smoke from beginning to end.</a:t>
            </a:r>
          </a:p>
          <a:p>
            <a:pPr>
              <a:defRPr/>
            </a:pPr>
            <a:r>
              <a:rPr lang="en-US" sz="1400" b="1" dirty="0">
                <a:solidFill>
                  <a:schemeClr val="accent2">
                    <a:lumMod val="75000"/>
                  </a:schemeClr>
                </a:solidFill>
              </a:rPr>
              <a:t>Finish</a:t>
            </a:r>
            <a:r>
              <a:rPr lang="en-US" sz="1400" dirty="0">
                <a:solidFill>
                  <a:schemeClr val="accent2">
                    <a:lumMod val="75000"/>
                  </a:schemeClr>
                </a:solidFill>
              </a:rPr>
              <a:t> - The taste refuses to go away. The finish is very long and scented with </a:t>
            </a:r>
            <a:r>
              <a:rPr lang="en-US" sz="1400" dirty="0" err="1">
                <a:solidFill>
                  <a:schemeClr val="accent2">
                    <a:lumMod val="75000"/>
                  </a:schemeClr>
                </a:solidFill>
              </a:rPr>
              <a:t>woodsmoke</a:t>
            </a:r>
            <a:r>
              <a:rPr lang="en-US" sz="1400" dirty="0">
                <a:solidFill>
                  <a:schemeClr val="accent2">
                    <a:lumMod val="75000"/>
                  </a:schemeClr>
                </a:solidFill>
              </a:rPr>
              <a:t>, mandarins and cocoa</a:t>
            </a:r>
            <a:r>
              <a:rPr lang="en-US" sz="1400" dirty="0"/>
              <a:t>.</a:t>
            </a:r>
          </a:p>
          <a:p>
            <a:pPr eaLnBrk="1" hangingPunct="1">
              <a:spcBef>
                <a:spcPct val="0"/>
              </a:spcBef>
              <a:buFontTx/>
              <a:buNone/>
              <a:defRPr/>
            </a:pPr>
            <a:r>
              <a:rPr lang="en-US" altLang="en-US" sz="1800" b="1" dirty="0" smtClean="0">
                <a:solidFill>
                  <a:schemeClr val="accent2"/>
                </a:solidFill>
              </a:rPr>
              <a:t>Ardbeg 1977</a:t>
            </a:r>
            <a:r>
              <a:rPr lang="en-US" altLang="en-US" sz="1800" dirty="0" smtClean="0">
                <a:solidFill>
                  <a:schemeClr val="accent2"/>
                </a:solidFill>
              </a:rPr>
              <a:t> </a:t>
            </a:r>
            <a:r>
              <a:rPr lang="en-US" altLang="en-US" sz="1800" dirty="0">
                <a:solidFill>
                  <a:schemeClr val="accent2"/>
                </a:solidFill>
              </a:rPr>
              <a:t>– </a:t>
            </a:r>
            <a:r>
              <a:rPr lang="en-US" altLang="en-US" sz="1800" b="1" dirty="0" smtClean="0">
                <a:solidFill>
                  <a:schemeClr val="accent2"/>
                </a:solidFill>
              </a:rPr>
              <a:t>Islay</a:t>
            </a:r>
            <a:r>
              <a:rPr lang="en-US" altLang="en-US" sz="1800" b="1" dirty="0">
                <a:solidFill>
                  <a:schemeClr val="accent2"/>
                </a:solidFill>
              </a:rPr>
              <a:t>			</a:t>
            </a:r>
            <a:r>
              <a:rPr lang="en-US" altLang="en-US" sz="1800" b="1" dirty="0" smtClean="0">
                <a:solidFill>
                  <a:schemeClr val="accent2"/>
                </a:solidFill>
              </a:rPr>
              <a:t>Rare</a:t>
            </a:r>
            <a:r>
              <a:rPr lang="en-US" altLang="en-US" sz="1800" b="1" dirty="0">
                <a:solidFill>
                  <a:schemeClr val="accent2"/>
                </a:solidFill>
              </a:rPr>
              <a:t>: 1 of </a:t>
            </a:r>
            <a:r>
              <a:rPr lang="en-US" altLang="en-US" sz="1800" b="1" dirty="0" smtClean="0">
                <a:solidFill>
                  <a:schemeClr val="accent2"/>
                </a:solidFill>
              </a:rPr>
              <a:t>NS </a:t>
            </a:r>
            <a:r>
              <a:rPr lang="en-US" altLang="en-US" sz="1800" b="1" dirty="0" err="1" smtClean="0">
                <a:solidFill>
                  <a:schemeClr val="accent2"/>
                </a:solidFill>
              </a:rPr>
              <a:t>Quan</a:t>
            </a:r>
            <a:r>
              <a:rPr lang="en-US" altLang="en-US" sz="1800" b="1" dirty="0" smtClean="0">
                <a:solidFill>
                  <a:schemeClr val="accent2"/>
                </a:solidFill>
              </a:rPr>
              <a:t>. </a:t>
            </a:r>
            <a:endParaRPr lang="en-US" altLang="en-US" sz="1800" b="1" dirty="0">
              <a:solidFill>
                <a:schemeClr val="accent2"/>
              </a:solidFill>
            </a:endParaRPr>
          </a:p>
          <a:p>
            <a:pPr eaLnBrk="1" hangingPunct="1">
              <a:spcBef>
                <a:spcPct val="0"/>
              </a:spcBef>
              <a:buFontTx/>
              <a:buNone/>
              <a:defRPr/>
            </a:pPr>
            <a:r>
              <a:rPr lang="en-US" altLang="en-US" sz="1800" b="1" dirty="0">
                <a:solidFill>
                  <a:schemeClr val="accent2"/>
                </a:solidFill>
              </a:rPr>
              <a:t>2</a:t>
            </a:r>
            <a:r>
              <a:rPr lang="en-US" altLang="en-US" sz="1800" b="1" dirty="0" smtClean="0">
                <a:solidFill>
                  <a:schemeClr val="accent2"/>
                </a:solidFill>
              </a:rPr>
              <a:t>5 </a:t>
            </a:r>
            <a:r>
              <a:rPr lang="en-US" altLang="en-US" sz="1800" b="1" dirty="0">
                <a:solidFill>
                  <a:schemeClr val="accent2"/>
                </a:solidFill>
              </a:rPr>
              <a:t>Year Old </a:t>
            </a:r>
            <a:r>
              <a:rPr lang="en-US" altLang="en-US" sz="1800" b="1" dirty="0" smtClean="0">
                <a:solidFill>
                  <a:schemeClr val="accent2"/>
                </a:solidFill>
              </a:rPr>
              <a:t>Limited Edition -    		Proof</a:t>
            </a:r>
            <a:r>
              <a:rPr lang="en-US" altLang="en-US" sz="1800" b="1" dirty="0">
                <a:solidFill>
                  <a:schemeClr val="accent2"/>
                </a:solidFill>
              </a:rPr>
              <a:t>: </a:t>
            </a:r>
            <a:r>
              <a:rPr lang="en-US" altLang="en-US" sz="1800" b="1" dirty="0" smtClean="0">
                <a:solidFill>
                  <a:schemeClr val="accent2"/>
                </a:solidFill>
              </a:rPr>
              <a:t>92.0º </a:t>
            </a:r>
            <a:r>
              <a:rPr lang="en-US" altLang="en-US" sz="1800" b="1" dirty="0">
                <a:solidFill>
                  <a:schemeClr val="accent2"/>
                </a:solidFill>
              </a:rPr>
              <a:t>  </a:t>
            </a:r>
          </a:p>
        </p:txBody>
      </p:sp>
    </p:spTree>
    <p:custDataLst>
      <p:tags r:id="rId1"/>
    </p:custDataLst>
  </p:cSld>
  <p:clrMapOvr>
    <a:masterClrMapping/>
  </p:clrMapOvr>
  <p:transition advTm="1136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29718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2" name="Rectangle 2"/>
          <p:cNvSpPr>
            <a:spLocks noChangeArrowheads="1"/>
          </p:cNvSpPr>
          <p:nvPr/>
        </p:nvSpPr>
        <p:spPr bwMode="auto">
          <a:xfrm>
            <a:off x="3687763" y="185738"/>
            <a:ext cx="4206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696" rIns="12696" anchor="ctr">
            <a:spAutoFit/>
          </a:bodyPr>
          <a:lstStyle/>
          <a:p>
            <a:pPr algn="ctr" fontAlgn="ctr">
              <a:defRPr/>
            </a:pPr>
            <a:r>
              <a:rPr lang="en-US" sz="3200" dirty="0">
                <a:solidFill>
                  <a:schemeClr val="accent2">
                    <a:lumMod val="75000"/>
                  </a:schemeClr>
                </a:solidFill>
                <a:latin typeface="Arial" panose="020B0604020202020204" pitchFamily="34" charset="0"/>
              </a:rPr>
              <a:t>Ardbeg</a:t>
            </a:r>
            <a:endParaRPr lang="en-US" altLang="en-US" sz="3200" dirty="0">
              <a:latin typeface="Arial" panose="020B0604020202020204" pitchFamily="34" charset="0"/>
            </a:endParaRPr>
          </a:p>
        </p:txBody>
      </p:sp>
      <p:pic>
        <p:nvPicPr>
          <p:cNvPr id="34820" name="Picture 3" descr="http://www.ardbegproject.com/images/archive/oldsites/ardbeg/2001/19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123950"/>
            <a:ext cx="26670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1123950"/>
            <a:ext cx="5867400" cy="4094163"/>
          </a:xfrm>
          <a:prstGeom prst="rect">
            <a:avLst/>
          </a:prstGeom>
        </p:spPr>
        <p:txBody>
          <a:bodyPr>
            <a:spAutoFit/>
          </a:bodyPr>
          <a:lstStyle/>
          <a:p>
            <a:pPr eaLnBrk="1" hangingPunct="1">
              <a:defRPr/>
            </a:pPr>
            <a:r>
              <a:rPr lang="en-US" sz="1600" dirty="0">
                <a:solidFill>
                  <a:schemeClr val="accent2">
                    <a:lumMod val="75000"/>
                  </a:schemeClr>
                </a:solidFill>
                <a:latin typeface="Arial" panose="020B0604020202020204" pitchFamily="34" charset="0"/>
              </a:rPr>
              <a:t>"A vintage of exceptional balance and depth"</a:t>
            </a:r>
            <a:br>
              <a:rPr lang="en-US" sz="1600" dirty="0">
                <a:solidFill>
                  <a:schemeClr val="accent2">
                    <a:lumMod val="75000"/>
                  </a:schemeClr>
                </a:solidFill>
                <a:latin typeface="Arial" panose="020B0604020202020204" pitchFamily="34" charset="0"/>
              </a:rPr>
            </a:br>
            <a:r>
              <a:rPr lang="en-US" sz="1600" dirty="0">
                <a:solidFill>
                  <a:schemeClr val="accent2">
                    <a:lumMod val="75000"/>
                  </a:schemeClr>
                </a:solidFill>
                <a:latin typeface="Arial" panose="020B0604020202020204" pitchFamily="34" charset="0"/>
              </a:rPr>
              <a:t/>
            </a:r>
            <a:br>
              <a:rPr lang="en-US" sz="1600" dirty="0">
                <a:solidFill>
                  <a:schemeClr val="accent2">
                    <a:lumMod val="75000"/>
                  </a:schemeClr>
                </a:solidFill>
                <a:latin typeface="Arial" panose="020B0604020202020204" pitchFamily="34" charset="0"/>
              </a:rPr>
            </a:br>
            <a:r>
              <a:rPr lang="en-US" sz="1600" dirty="0">
                <a:solidFill>
                  <a:schemeClr val="accent2">
                    <a:lumMod val="75000"/>
                  </a:schemeClr>
                </a:solidFill>
                <a:latin typeface="Arial" panose="020B0604020202020204" pitchFamily="34" charset="0"/>
              </a:rPr>
              <a:t>Here at Ardbeg we're delighted to announce the launch of our second Vintage, 1977, which will be widely available from the end of June 2001 to 04. Non chill-filtered for greater </a:t>
            </a:r>
            <a:r>
              <a:rPr lang="en-US" sz="1600" dirty="0" err="1">
                <a:solidFill>
                  <a:schemeClr val="accent2">
                    <a:lumMod val="75000"/>
                  </a:schemeClr>
                </a:solidFill>
                <a:latin typeface="Arial" panose="020B0604020202020204" pitchFamily="34" charset="0"/>
              </a:rPr>
              <a:t>flavour</a:t>
            </a:r>
            <a:r>
              <a:rPr lang="en-US" sz="1600" dirty="0">
                <a:solidFill>
                  <a:schemeClr val="accent2">
                    <a:lumMod val="75000"/>
                  </a:schemeClr>
                </a:solidFill>
                <a:latin typeface="Arial" panose="020B0604020202020204" pitchFamily="34" charset="0"/>
              </a:rPr>
              <a:t>, it is an absolute delight. And with so many very special characteristics, we rank it close to Provenance. Due to the </a:t>
            </a:r>
            <a:r>
              <a:rPr lang="en-US" sz="1600" i="1" dirty="0">
                <a:solidFill>
                  <a:schemeClr val="accent2">
                    <a:lumMod val="75000"/>
                  </a:schemeClr>
                </a:solidFill>
                <a:latin typeface="Arial" panose="020B0604020202020204" pitchFamily="34" charset="0"/>
              </a:rPr>
              <a:t>limited stocks </a:t>
            </a:r>
            <a:r>
              <a:rPr lang="en-US" sz="1600" dirty="0">
                <a:solidFill>
                  <a:schemeClr val="accent2">
                    <a:lumMod val="75000"/>
                  </a:schemeClr>
                </a:solidFill>
                <a:latin typeface="Arial" panose="020B0604020202020204" pitchFamily="34" charset="0"/>
              </a:rPr>
              <a:t>of Ardbeg, it's likely to be the last Vintage we declare </a:t>
            </a:r>
            <a:r>
              <a:rPr lang="en-US" i="1" dirty="0">
                <a:solidFill>
                  <a:schemeClr val="accent2">
                    <a:lumMod val="75000"/>
                  </a:schemeClr>
                </a:solidFill>
                <a:latin typeface="Arial" panose="020B0604020202020204" pitchFamily="34" charset="0"/>
              </a:rPr>
              <a:t>for at least ten years</a:t>
            </a:r>
            <a:r>
              <a:rPr lang="en-US" sz="1600" dirty="0">
                <a:solidFill>
                  <a:schemeClr val="accent2">
                    <a:lumMod val="75000"/>
                  </a:schemeClr>
                </a:solidFill>
                <a:latin typeface="Arial" panose="020B0604020202020204" pitchFamily="34" charset="0"/>
              </a:rPr>
              <a:t>.</a:t>
            </a:r>
          </a:p>
          <a:p>
            <a:pPr eaLnBrk="1" hangingPunct="1">
              <a:defRPr/>
            </a:pPr>
            <a:endParaRPr lang="en-US" sz="1600" dirty="0">
              <a:solidFill>
                <a:schemeClr val="accent2">
                  <a:lumMod val="75000"/>
                </a:schemeClr>
              </a:solidFill>
              <a:latin typeface="Arial" panose="020B0604020202020204" pitchFamily="34" charset="0"/>
            </a:endParaRPr>
          </a:p>
          <a:p>
            <a:pPr eaLnBrk="1" hangingPunct="1">
              <a:defRPr/>
            </a:pPr>
            <a:r>
              <a:rPr lang="en-US" sz="1600" b="1" dirty="0">
                <a:solidFill>
                  <a:schemeClr val="accent2">
                    <a:lumMod val="75000"/>
                  </a:schemeClr>
                </a:solidFill>
                <a:latin typeface="Arial" panose="020B0604020202020204" pitchFamily="34" charset="0"/>
              </a:rPr>
              <a:t>Ardbeg 1977 Bottling Note</a:t>
            </a:r>
          </a:p>
          <a:p>
            <a:pPr eaLnBrk="1" hangingPunct="1">
              <a:defRPr/>
            </a:pPr>
            <a:r>
              <a:rPr lang="en-US" sz="1600" dirty="0">
                <a:solidFill>
                  <a:schemeClr val="accent2">
                    <a:lumMod val="75000"/>
                  </a:schemeClr>
                </a:solidFill>
                <a:latin typeface="Arial" panose="020B0604020202020204" pitchFamily="34" charset="0"/>
              </a:rPr>
              <a:t>Rare and delicious Ardbeg! Jim Murray awarded this </a:t>
            </a:r>
            <a:r>
              <a:rPr lang="en-US" sz="1600" u="sng" dirty="0">
                <a:solidFill>
                  <a:schemeClr val="accent2">
                    <a:lumMod val="75000"/>
                  </a:schemeClr>
                </a:solidFill>
                <a:latin typeface="Arial" panose="020B0604020202020204" pitchFamily="34" charset="0"/>
              </a:rPr>
              <a:t>96 points </a:t>
            </a:r>
            <a:r>
              <a:rPr lang="en-US" sz="1600" dirty="0">
                <a:solidFill>
                  <a:schemeClr val="accent2">
                    <a:lumMod val="75000"/>
                  </a:schemeClr>
                </a:solidFill>
                <a:latin typeface="Arial" panose="020B0604020202020204" pitchFamily="34" charset="0"/>
              </a:rPr>
              <a:t>and described it as "simply one of the greatest experiences". This 25 year old expression was distilled in 1977 and bottled in 2002, and released with no stated quantity.</a:t>
            </a:r>
          </a:p>
          <a:p>
            <a:pPr eaLnBrk="1" hangingPunct="1">
              <a:defRPr/>
            </a:pPr>
            <a:endParaRPr lang="en-US" sz="1600" dirty="0">
              <a:solidFill>
                <a:schemeClr val="accent2">
                  <a:lumMod val="75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117475"/>
            <a:ext cx="639127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592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1"/>
          <p:cNvSpPr>
            <a:spLocks noChangeArrowheads="1"/>
          </p:cNvSpPr>
          <p:nvPr/>
        </p:nvSpPr>
        <p:spPr bwMode="auto">
          <a:xfrm>
            <a:off x="685800" y="3944938"/>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400080"/>
                </a:solidFill>
              </a:rPr>
              <a:t>The </a:t>
            </a:r>
            <a:r>
              <a:rPr lang="en-US" altLang="en-US" sz="1400" b="1">
                <a:solidFill>
                  <a:srgbClr val="400080"/>
                </a:solidFill>
              </a:rPr>
              <a:t>Ardbeg</a:t>
            </a:r>
            <a:r>
              <a:rPr lang="en-US" altLang="en-US" sz="1400">
                <a:solidFill>
                  <a:srgbClr val="400080"/>
                </a:solidFill>
              </a:rPr>
              <a:t> distillery lies on the South shore of </a:t>
            </a:r>
            <a:r>
              <a:rPr lang="en-US" altLang="en-US" sz="1400">
                <a:solidFill>
                  <a:srgbClr val="400080"/>
                </a:solidFill>
                <a:hlinkClick r:id="rId4"/>
              </a:rPr>
              <a:t>Islay</a:t>
            </a:r>
            <a:r>
              <a:rPr lang="en-US" altLang="en-US" sz="1400">
                <a:solidFill>
                  <a:srgbClr val="400080"/>
                </a:solidFill>
              </a:rPr>
              <a:t>, close to the other 'Kildalton' distilleries (Lagavulin and Laphroaig). This coast line is home to some of the scary peat monsters that sometimes keep me up at night... The style of the Kildalton malts often has some more 'organics' than those from other parts of the island. </a:t>
            </a:r>
          </a:p>
        </p:txBody>
      </p:sp>
      <p:sp>
        <p:nvSpPr>
          <p:cNvPr id="35845" name="Rectangle 2"/>
          <p:cNvSpPr>
            <a:spLocks noChangeArrowheads="1"/>
          </p:cNvSpPr>
          <p:nvPr/>
        </p:nvSpPr>
        <p:spPr bwMode="auto">
          <a:xfrm>
            <a:off x="228600" y="3405188"/>
            <a:ext cx="891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rgbClr val="400080"/>
                </a:solidFill>
              </a:rPr>
              <a:t>Jim Murray awarded this </a:t>
            </a:r>
            <a:r>
              <a:rPr lang="en-US" altLang="en-US" sz="1600" b="1" u="sng">
                <a:solidFill>
                  <a:srgbClr val="400080"/>
                </a:solidFill>
              </a:rPr>
              <a:t>96 points </a:t>
            </a:r>
            <a:r>
              <a:rPr lang="en-US" altLang="en-US" sz="1600" b="1">
                <a:solidFill>
                  <a:srgbClr val="400080"/>
                </a:solidFill>
              </a:rPr>
              <a:t>and said it’s "simply one of the greatest experiences".</a:t>
            </a:r>
            <a:endParaRPr lang="en-US" altLang="en-US" sz="1600" b="1" i="1">
              <a:solidFill>
                <a:srgbClr val="400080"/>
              </a:solidFill>
            </a:endParaRPr>
          </a:p>
        </p:txBody>
      </p:sp>
      <p:sp>
        <p:nvSpPr>
          <p:cNvPr id="35846" name="Rectangle 10"/>
          <p:cNvSpPr>
            <a:spLocks noChangeArrowheads="1"/>
          </p:cNvSpPr>
          <p:nvPr/>
        </p:nvSpPr>
        <p:spPr bwMode="auto">
          <a:xfrm>
            <a:off x="2022475" y="2098675"/>
            <a:ext cx="19050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b="1">
                <a:solidFill>
                  <a:srgbClr val="FFFF00"/>
                </a:solidFill>
              </a:rPr>
              <a:t>Name: </a:t>
            </a:r>
            <a:br>
              <a:rPr lang="en-US" altLang="en-US" sz="1100" b="1">
                <a:solidFill>
                  <a:srgbClr val="FFFF00"/>
                </a:solidFill>
              </a:rPr>
            </a:br>
            <a:r>
              <a:rPr lang="en-US" altLang="en-US" sz="1100" b="1">
                <a:solidFill>
                  <a:srgbClr val="FFFF00"/>
                </a:solidFill>
              </a:rPr>
              <a:t>Region: </a:t>
            </a:r>
          </a:p>
          <a:p>
            <a:pPr eaLnBrk="1" hangingPunct="1">
              <a:spcBef>
                <a:spcPct val="0"/>
              </a:spcBef>
              <a:buFontTx/>
              <a:buNone/>
            </a:pPr>
            <a:r>
              <a:rPr lang="en-US" altLang="en-US" sz="1100" b="1">
                <a:solidFill>
                  <a:srgbClr val="FFFF00"/>
                </a:solidFill>
              </a:rPr>
              <a:t>Founded: </a:t>
            </a:r>
            <a:r>
              <a:rPr lang="en-US" altLang="en-US" sz="1100" b="1">
                <a:solidFill>
                  <a:schemeClr val="accent2"/>
                </a:solidFill>
              </a:rPr>
              <a:t/>
            </a:r>
            <a:br>
              <a:rPr lang="en-US" altLang="en-US" sz="1100" b="1">
                <a:solidFill>
                  <a:schemeClr val="accent2"/>
                </a:solidFill>
              </a:rPr>
            </a:br>
            <a:r>
              <a:rPr lang="en-US" altLang="en-US" sz="1100" b="1">
                <a:solidFill>
                  <a:schemeClr val="accent2"/>
                </a:solidFill>
              </a:rPr>
              <a:t>Status: </a:t>
            </a:r>
            <a:br>
              <a:rPr lang="en-US" altLang="en-US" sz="1100" b="1">
                <a:solidFill>
                  <a:schemeClr val="accent2"/>
                </a:solidFill>
              </a:rPr>
            </a:br>
            <a:r>
              <a:rPr lang="en-US" altLang="en-US" sz="1100" b="1">
                <a:solidFill>
                  <a:schemeClr val="accent2"/>
                </a:solidFill>
              </a:rPr>
              <a:t>Equipment: </a:t>
            </a:r>
            <a:br>
              <a:rPr lang="en-US" altLang="en-US" sz="1100" b="1">
                <a:solidFill>
                  <a:schemeClr val="accent2"/>
                </a:solidFill>
              </a:rPr>
            </a:br>
            <a:r>
              <a:rPr lang="en-US" altLang="en-US" sz="1100" b="1">
                <a:solidFill>
                  <a:schemeClr val="accent2"/>
                </a:solidFill>
              </a:rPr>
              <a:t>Production capacity:</a:t>
            </a:r>
          </a:p>
          <a:p>
            <a:pPr eaLnBrk="1" hangingPunct="1">
              <a:spcBef>
                <a:spcPct val="0"/>
              </a:spcBef>
              <a:buFontTx/>
              <a:buNone/>
            </a:pPr>
            <a:r>
              <a:rPr lang="en-US" altLang="en-US" sz="1100" b="1">
                <a:solidFill>
                  <a:schemeClr val="accent2"/>
                </a:solidFill>
              </a:rPr>
              <a:t>Ownership</a:t>
            </a:r>
            <a:r>
              <a:rPr lang="en-US" altLang="en-US" sz="1100">
                <a:solidFill>
                  <a:schemeClr val="accent2"/>
                </a:solidFill>
              </a:rPr>
              <a:t>: </a:t>
            </a:r>
            <a:r>
              <a:rPr lang="en-US" altLang="en-US" sz="1100"/>
              <a:t/>
            </a:r>
            <a:br>
              <a:rPr lang="en-US" altLang="en-US" sz="1100"/>
            </a:br>
            <a:r>
              <a:rPr lang="en-US" altLang="en-US" sz="1200" b="1"/>
              <a:t> </a:t>
            </a:r>
          </a:p>
        </p:txBody>
      </p:sp>
      <p:sp>
        <p:nvSpPr>
          <p:cNvPr id="5" name="Rectangle 11"/>
          <p:cNvSpPr>
            <a:spLocks noChangeArrowheads="1"/>
          </p:cNvSpPr>
          <p:nvPr/>
        </p:nvSpPr>
        <p:spPr bwMode="auto">
          <a:xfrm>
            <a:off x="4059238" y="2101850"/>
            <a:ext cx="3200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1100" b="1" dirty="0" smtClean="0">
                <a:solidFill>
                  <a:srgbClr val="FFFF00"/>
                </a:solidFill>
              </a:rPr>
              <a:t>Ardbeg</a:t>
            </a:r>
            <a:endParaRPr lang="en-US" altLang="en-US" sz="1100" i="1" dirty="0" smtClean="0">
              <a:solidFill>
                <a:srgbClr val="FFFF00"/>
              </a:solidFill>
            </a:endParaRPr>
          </a:p>
          <a:p>
            <a:pPr eaLnBrk="1" hangingPunct="1">
              <a:spcBef>
                <a:spcPct val="0"/>
              </a:spcBef>
              <a:buFontTx/>
              <a:buNone/>
              <a:defRPr/>
            </a:pPr>
            <a:r>
              <a:rPr lang="en-US" altLang="en-US" sz="1100" dirty="0" smtClean="0">
                <a:solidFill>
                  <a:srgbClr val="FFFF00"/>
                </a:solidFill>
              </a:rPr>
              <a:t>Islay</a:t>
            </a:r>
            <a:br>
              <a:rPr lang="en-US" altLang="en-US" sz="1100" dirty="0" smtClean="0">
                <a:solidFill>
                  <a:srgbClr val="FFFF00"/>
                </a:solidFill>
              </a:rPr>
            </a:br>
            <a:r>
              <a:rPr lang="en-US" altLang="en-US" sz="1100" dirty="0" smtClean="0">
                <a:solidFill>
                  <a:srgbClr val="FFFF00"/>
                </a:solidFill>
              </a:rPr>
              <a:t>1815</a:t>
            </a:r>
            <a:r>
              <a:rPr lang="en-US" altLang="en-US" sz="1100" dirty="0" smtClean="0">
                <a:solidFill>
                  <a:schemeClr val="accent2"/>
                </a:solidFill>
              </a:rPr>
              <a:t/>
            </a:r>
            <a:br>
              <a:rPr lang="en-US" altLang="en-US" sz="1100" dirty="0" smtClean="0">
                <a:solidFill>
                  <a:schemeClr val="accent2"/>
                </a:solidFill>
              </a:rPr>
            </a:br>
            <a:r>
              <a:rPr lang="en-US" altLang="en-US" sz="1100" dirty="0" smtClean="0">
                <a:solidFill>
                  <a:schemeClr val="accent2"/>
                </a:solidFill>
              </a:rPr>
              <a:t>Active </a:t>
            </a:r>
            <a:br>
              <a:rPr lang="en-US" altLang="en-US" sz="1100" dirty="0" smtClean="0">
                <a:solidFill>
                  <a:schemeClr val="accent2"/>
                </a:solidFill>
              </a:rPr>
            </a:br>
            <a:r>
              <a:rPr lang="en-US" altLang="en-US" sz="1100" dirty="0" smtClean="0">
                <a:solidFill>
                  <a:schemeClr val="accent2"/>
                </a:solidFill>
              </a:rPr>
              <a:t>1 Wash, 1 Spirit</a:t>
            </a:r>
            <a:br>
              <a:rPr lang="en-US" altLang="en-US" sz="1100" dirty="0" smtClean="0">
                <a:solidFill>
                  <a:schemeClr val="accent2"/>
                </a:solidFill>
              </a:rPr>
            </a:br>
            <a:r>
              <a:rPr lang="en-US" altLang="en-US" sz="1100" dirty="0" smtClean="0">
                <a:solidFill>
                  <a:schemeClr val="accent2"/>
                </a:solidFill>
                <a:effectLst>
                  <a:outerShdw blurRad="38100" dist="38100" dir="2700000" algn="tl">
                    <a:srgbClr val="000000">
                      <a:alpha val="43137"/>
                    </a:srgbClr>
                  </a:outerShdw>
                </a:effectLst>
              </a:rPr>
              <a:t>1,100,000 L/ </a:t>
            </a:r>
            <a:r>
              <a:rPr lang="en-US" altLang="en-US" sz="1100" dirty="0" err="1" smtClean="0">
                <a:solidFill>
                  <a:schemeClr val="accent2"/>
                </a:solidFill>
                <a:effectLst>
                  <a:outerShdw blurRad="38100" dist="38100" dir="2700000" algn="tl">
                    <a:srgbClr val="000000">
                      <a:alpha val="43137"/>
                    </a:srgbClr>
                  </a:outerShdw>
                </a:effectLst>
              </a:rPr>
              <a:t>Yr</a:t>
            </a:r>
            <a:r>
              <a:rPr lang="en-US" altLang="en-US" sz="1100" dirty="0" smtClean="0">
                <a:solidFill>
                  <a:schemeClr val="accent2"/>
                </a:solidFill>
              </a:rPr>
              <a:t/>
            </a:r>
            <a:br>
              <a:rPr lang="en-US" altLang="en-US" sz="1100" dirty="0" smtClean="0">
                <a:solidFill>
                  <a:schemeClr val="accent2"/>
                </a:solidFill>
              </a:rPr>
            </a:br>
            <a:r>
              <a:rPr lang="en-US" altLang="en-US" sz="1100" dirty="0" smtClean="0">
                <a:solidFill>
                  <a:schemeClr val="accent2"/>
                </a:solidFill>
              </a:rPr>
              <a:t>HM/ Glenmorangie</a:t>
            </a:r>
            <a:endParaRPr lang="en-US" altLang="en-US" sz="1100" b="1" dirty="0" smtClean="0">
              <a:solidFill>
                <a:schemeClr val="accent2"/>
              </a:solidFill>
            </a:endParaRPr>
          </a:p>
        </p:txBody>
      </p:sp>
      <p:sp>
        <p:nvSpPr>
          <p:cNvPr id="35848" name="Rectangle 7"/>
          <p:cNvSpPr>
            <a:spLocks noChangeArrowheads="1"/>
          </p:cNvSpPr>
          <p:nvPr/>
        </p:nvSpPr>
        <p:spPr bwMode="auto">
          <a:xfrm>
            <a:off x="34925" y="0"/>
            <a:ext cx="38862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2800">
                <a:solidFill>
                  <a:schemeClr val="accent2"/>
                </a:solidFill>
              </a:rPr>
              <a:t>Premium Vault</a:t>
            </a:r>
          </a:p>
          <a:p>
            <a:pPr algn="ctr">
              <a:buFontTx/>
              <a:buNone/>
            </a:pPr>
            <a:r>
              <a:rPr lang="en-US" altLang="en-US" sz="2400">
                <a:solidFill>
                  <a:schemeClr val="accent2"/>
                </a:solidFill>
              </a:rPr>
              <a:t>Ardbeg </a:t>
            </a:r>
            <a:r>
              <a:rPr lang="en-US" altLang="en-US" sz="2000">
                <a:solidFill>
                  <a:schemeClr val="accent2"/>
                </a:solidFill>
              </a:rPr>
              <a:t>$40/ Dram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4288" y="0"/>
            <a:ext cx="2971801"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pic>
        <p:nvPicPr>
          <p:cNvPr id="36867" name="Picture 12" descr="http://web.mac.com/tcernst/Summit_Hill_Scotch_Club/Media/transpar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107950"/>
            <a:ext cx="9525"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1"/>
          <p:cNvSpPr txBox="1">
            <a:spLocks noChangeArrowheads="1"/>
          </p:cNvSpPr>
          <p:nvPr/>
        </p:nvSpPr>
        <p:spPr bwMode="auto">
          <a:xfrm>
            <a:off x="3962400" y="80963"/>
            <a:ext cx="3200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latin typeface="Copperplate Gothic Bold" pitchFamily="34" charset="0"/>
              </a:rPr>
              <a:t>PREMIUM VAULT SELECTION  - $40</a:t>
            </a:r>
          </a:p>
        </p:txBody>
      </p:sp>
      <p:sp>
        <p:nvSpPr>
          <p:cNvPr id="36869" name="Rectangle 2"/>
          <p:cNvSpPr>
            <a:spLocks noChangeArrowheads="1"/>
          </p:cNvSpPr>
          <p:nvPr/>
        </p:nvSpPr>
        <p:spPr bwMode="auto">
          <a:xfrm>
            <a:off x="2590800" y="971550"/>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chemeClr val="accent2"/>
                </a:solidFill>
              </a:rPr>
              <a:t>Tasting # 3 – 1977, 25 year old Ardbeg</a:t>
            </a:r>
          </a:p>
          <a:p>
            <a:pPr eaLnBrk="1" hangingPunct="1">
              <a:spcBef>
                <a:spcPct val="0"/>
              </a:spcBef>
              <a:buFontTx/>
              <a:buNone/>
            </a:pPr>
            <a:r>
              <a:rPr lang="en-US" altLang="en-US" sz="1800" b="1" i="1">
                <a:solidFill>
                  <a:schemeClr val="accent2"/>
                </a:solidFill>
              </a:rPr>
              <a:t>	“Rare Ltd Edition -  Vintage”</a:t>
            </a:r>
          </a:p>
        </p:txBody>
      </p:sp>
      <p:sp>
        <p:nvSpPr>
          <p:cNvPr id="22534" name="Rectangle 3"/>
          <p:cNvSpPr>
            <a:spLocks noChangeArrowheads="1"/>
          </p:cNvSpPr>
          <p:nvPr/>
        </p:nvSpPr>
        <p:spPr bwMode="auto">
          <a:xfrm>
            <a:off x="123825" y="1282700"/>
            <a:ext cx="88836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US" sz="1400" b="1" dirty="0" err="1">
                <a:solidFill>
                  <a:schemeClr val="accent2">
                    <a:lumMod val="75000"/>
                  </a:schemeClr>
                </a:solidFill>
              </a:rPr>
              <a:t>Colour</a:t>
            </a:r>
            <a:r>
              <a:rPr lang="en-US" sz="1400" dirty="0">
                <a:solidFill>
                  <a:schemeClr val="accent2">
                    <a:lumMod val="75000"/>
                  </a:schemeClr>
                </a:solidFill>
              </a:rPr>
              <a:t> - Rich Gold.</a:t>
            </a:r>
          </a:p>
          <a:p>
            <a:pPr>
              <a:defRPr/>
            </a:pPr>
            <a:r>
              <a:rPr lang="en-US" sz="1400" b="1" dirty="0">
                <a:solidFill>
                  <a:schemeClr val="accent2">
                    <a:lumMod val="75000"/>
                  </a:schemeClr>
                </a:solidFill>
              </a:rPr>
              <a:t>Nose</a:t>
            </a:r>
            <a:r>
              <a:rPr lang="en-US" sz="1400" dirty="0">
                <a:solidFill>
                  <a:schemeClr val="accent2">
                    <a:lumMod val="75000"/>
                  </a:schemeClr>
                </a:solidFill>
              </a:rPr>
              <a:t> - An enormous whisky, embodying the perfect balance of sweetness, fruit and deep smoky aromas. This vintage is a truly sensational example of Ardbeg matured in quality American oak ex-bourbon barrels. Toffee and fudge sweetness emerges first </a:t>
            </a:r>
            <a:r>
              <a:rPr lang="en-US" sz="1400" dirty="0" smtClean="0">
                <a:solidFill>
                  <a:schemeClr val="accent2">
                    <a:lumMod val="75000"/>
                  </a:schemeClr>
                </a:solidFill>
              </a:rPr>
              <a:t>with </a:t>
            </a:r>
            <a:r>
              <a:rPr lang="en-US" sz="1400" dirty="0">
                <a:solidFill>
                  <a:schemeClr val="accent2">
                    <a:lumMod val="75000"/>
                  </a:schemeClr>
                </a:solidFill>
              </a:rPr>
              <a:t>peat encased in milk chocolate. Mandarin fruit is discovered through the chocolate with a sprinkling of cocoa powder. The oak is gentle and scented, both </a:t>
            </a:r>
            <a:r>
              <a:rPr lang="en-US" sz="1400" dirty="0" smtClean="0">
                <a:solidFill>
                  <a:schemeClr val="accent2">
                    <a:lumMod val="75000"/>
                  </a:schemeClr>
                </a:solidFill>
              </a:rPr>
              <a:t>balsamic and spicy revealing eucalyptus oil and cinnamon. With water, dessert sweetness is uncovered with lemon curd and bitter almonds followed </a:t>
            </a:r>
            <a:r>
              <a:rPr lang="en-US" sz="1400" dirty="0">
                <a:solidFill>
                  <a:schemeClr val="accent2">
                    <a:lumMod val="75000"/>
                  </a:schemeClr>
                </a:solidFill>
              </a:rPr>
              <a:t>by vanilla. The deep smokiness of Ardbeg emerges with the hallmark aromas of tarry rope and cigar smoke, yet it is soft and scented with </a:t>
            </a:r>
            <a:r>
              <a:rPr lang="en-US" sz="1400" dirty="0" err="1">
                <a:solidFill>
                  <a:schemeClr val="accent2">
                    <a:lumMod val="75000"/>
                  </a:schemeClr>
                </a:solidFill>
              </a:rPr>
              <a:t>woodsmoke</a:t>
            </a:r>
            <a:r>
              <a:rPr lang="en-US" sz="1400" dirty="0">
                <a:solidFill>
                  <a:schemeClr val="accent2">
                    <a:lumMod val="75000"/>
                  </a:schemeClr>
                </a:solidFill>
              </a:rPr>
              <a:t>, burning incense sticks and cappuccino coffee.</a:t>
            </a:r>
          </a:p>
          <a:p>
            <a:pPr>
              <a:defRPr/>
            </a:pPr>
            <a:r>
              <a:rPr lang="en-US" sz="1400" b="1" dirty="0">
                <a:solidFill>
                  <a:schemeClr val="accent2">
                    <a:lumMod val="75000"/>
                  </a:schemeClr>
                </a:solidFill>
              </a:rPr>
              <a:t>Taste</a:t>
            </a:r>
            <a:r>
              <a:rPr lang="en-US" sz="1400" dirty="0">
                <a:solidFill>
                  <a:schemeClr val="accent2">
                    <a:lumMod val="75000"/>
                  </a:schemeClr>
                </a:solidFill>
              </a:rPr>
              <a:t> - Sensationally smooth and peaty, a mouthful of soft and chewing peat smoke rapidly takes </a:t>
            </a:r>
            <a:r>
              <a:rPr lang="en-US" sz="1400" dirty="0" err="1">
                <a:solidFill>
                  <a:schemeClr val="accent2">
                    <a:lumMod val="75000"/>
                  </a:schemeClr>
                </a:solidFill>
              </a:rPr>
              <a:t>centre</a:t>
            </a:r>
            <a:r>
              <a:rPr lang="en-US" sz="1400" dirty="0">
                <a:solidFill>
                  <a:schemeClr val="accent2">
                    <a:lumMod val="75000"/>
                  </a:schemeClr>
                </a:solidFill>
              </a:rPr>
              <a:t> stage. The mouthfeel is at once silky, velvety and chewing. The </a:t>
            </a:r>
            <a:r>
              <a:rPr lang="en-US" sz="1400" dirty="0" err="1">
                <a:solidFill>
                  <a:schemeClr val="accent2">
                    <a:lumMod val="75000"/>
                  </a:schemeClr>
                </a:solidFill>
              </a:rPr>
              <a:t>flavours</a:t>
            </a:r>
            <a:r>
              <a:rPr lang="en-US" sz="1400" dirty="0">
                <a:solidFill>
                  <a:schemeClr val="accent2">
                    <a:lumMod val="75000"/>
                  </a:schemeClr>
                </a:solidFill>
              </a:rPr>
              <a:t> are sweet and scented with milk chocolate, mandarins and </a:t>
            </a:r>
            <a:r>
              <a:rPr lang="en-US" sz="1400" dirty="0" err="1">
                <a:solidFill>
                  <a:schemeClr val="accent2">
                    <a:lumMod val="75000"/>
                  </a:schemeClr>
                </a:solidFill>
              </a:rPr>
              <a:t>parma</a:t>
            </a:r>
            <a:r>
              <a:rPr lang="en-US" sz="1400" dirty="0">
                <a:solidFill>
                  <a:schemeClr val="accent2">
                    <a:lumMod val="75000"/>
                  </a:schemeClr>
                </a:solidFill>
              </a:rPr>
              <a:t> violets. Peat is present throughout the taste, constantly filling the palate with cocoa and scented smoke from beginning to end.</a:t>
            </a:r>
          </a:p>
          <a:p>
            <a:pPr>
              <a:defRPr/>
            </a:pPr>
            <a:r>
              <a:rPr lang="en-US" sz="1400" b="1" dirty="0">
                <a:solidFill>
                  <a:schemeClr val="accent2">
                    <a:lumMod val="75000"/>
                  </a:schemeClr>
                </a:solidFill>
              </a:rPr>
              <a:t>Finish</a:t>
            </a:r>
            <a:r>
              <a:rPr lang="en-US" sz="1400" dirty="0">
                <a:solidFill>
                  <a:schemeClr val="accent2">
                    <a:lumMod val="75000"/>
                  </a:schemeClr>
                </a:solidFill>
              </a:rPr>
              <a:t> - The taste refuses to go away. The finish is very long and scented with </a:t>
            </a:r>
            <a:r>
              <a:rPr lang="en-US" sz="1400" dirty="0" err="1">
                <a:solidFill>
                  <a:schemeClr val="accent2">
                    <a:lumMod val="75000"/>
                  </a:schemeClr>
                </a:solidFill>
              </a:rPr>
              <a:t>woodsmoke</a:t>
            </a:r>
            <a:r>
              <a:rPr lang="en-US" sz="1400" dirty="0">
                <a:solidFill>
                  <a:schemeClr val="accent2">
                    <a:lumMod val="75000"/>
                  </a:schemeClr>
                </a:solidFill>
              </a:rPr>
              <a:t>, mandarins and cocoa</a:t>
            </a:r>
            <a:r>
              <a:rPr lang="en-US" sz="1400" dirty="0"/>
              <a:t>.</a:t>
            </a:r>
          </a:p>
          <a:p>
            <a:pPr eaLnBrk="1" hangingPunct="1">
              <a:spcBef>
                <a:spcPct val="0"/>
              </a:spcBef>
              <a:buFontTx/>
              <a:buNone/>
              <a:defRPr/>
            </a:pPr>
            <a:r>
              <a:rPr lang="en-US" altLang="en-US" sz="1800" b="1" dirty="0" smtClean="0">
                <a:solidFill>
                  <a:schemeClr val="accent2"/>
                </a:solidFill>
              </a:rPr>
              <a:t>Ardbeg 1977</a:t>
            </a:r>
            <a:r>
              <a:rPr lang="en-US" altLang="en-US" sz="1800" dirty="0" smtClean="0">
                <a:solidFill>
                  <a:schemeClr val="accent2"/>
                </a:solidFill>
              </a:rPr>
              <a:t> </a:t>
            </a:r>
            <a:r>
              <a:rPr lang="en-US" altLang="en-US" sz="1800" dirty="0">
                <a:solidFill>
                  <a:schemeClr val="accent2"/>
                </a:solidFill>
              </a:rPr>
              <a:t>– </a:t>
            </a:r>
            <a:r>
              <a:rPr lang="en-US" altLang="en-US" sz="1800" b="1" dirty="0" smtClean="0">
                <a:solidFill>
                  <a:schemeClr val="accent2"/>
                </a:solidFill>
              </a:rPr>
              <a:t>Islay</a:t>
            </a:r>
            <a:r>
              <a:rPr lang="en-US" altLang="en-US" sz="1800" b="1" dirty="0">
                <a:solidFill>
                  <a:schemeClr val="accent2"/>
                </a:solidFill>
              </a:rPr>
              <a:t>			</a:t>
            </a:r>
            <a:r>
              <a:rPr lang="en-US" altLang="en-US" sz="1800" b="1" dirty="0" smtClean="0">
                <a:solidFill>
                  <a:schemeClr val="accent2"/>
                </a:solidFill>
              </a:rPr>
              <a:t>Rare</a:t>
            </a:r>
            <a:r>
              <a:rPr lang="en-US" altLang="en-US" sz="1800" b="1" dirty="0">
                <a:solidFill>
                  <a:schemeClr val="accent2"/>
                </a:solidFill>
              </a:rPr>
              <a:t>: 1 of </a:t>
            </a:r>
            <a:r>
              <a:rPr lang="en-US" altLang="en-US" sz="1800" b="1" dirty="0" smtClean="0">
                <a:solidFill>
                  <a:schemeClr val="accent2"/>
                </a:solidFill>
              </a:rPr>
              <a:t>NS </a:t>
            </a:r>
            <a:r>
              <a:rPr lang="en-US" altLang="en-US" sz="1800" b="1" dirty="0" err="1" smtClean="0">
                <a:solidFill>
                  <a:schemeClr val="accent2"/>
                </a:solidFill>
              </a:rPr>
              <a:t>Quan</a:t>
            </a:r>
            <a:r>
              <a:rPr lang="en-US" altLang="en-US" sz="1800" b="1" dirty="0" smtClean="0">
                <a:solidFill>
                  <a:schemeClr val="accent2"/>
                </a:solidFill>
              </a:rPr>
              <a:t>. </a:t>
            </a:r>
            <a:endParaRPr lang="en-US" altLang="en-US" sz="1800" b="1" dirty="0">
              <a:solidFill>
                <a:schemeClr val="accent2"/>
              </a:solidFill>
            </a:endParaRPr>
          </a:p>
          <a:p>
            <a:pPr eaLnBrk="1" hangingPunct="1">
              <a:spcBef>
                <a:spcPct val="0"/>
              </a:spcBef>
              <a:buFontTx/>
              <a:buNone/>
              <a:defRPr/>
            </a:pPr>
            <a:r>
              <a:rPr lang="en-US" altLang="en-US" sz="1800" b="1" dirty="0">
                <a:solidFill>
                  <a:schemeClr val="accent2"/>
                </a:solidFill>
              </a:rPr>
              <a:t>2</a:t>
            </a:r>
            <a:r>
              <a:rPr lang="en-US" altLang="en-US" sz="1800" b="1" dirty="0" smtClean="0">
                <a:solidFill>
                  <a:schemeClr val="accent2"/>
                </a:solidFill>
              </a:rPr>
              <a:t>5 </a:t>
            </a:r>
            <a:r>
              <a:rPr lang="en-US" altLang="en-US" sz="1800" b="1" dirty="0">
                <a:solidFill>
                  <a:schemeClr val="accent2"/>
                </a:solidFill>
              </a:rPr>
              <a:t>Year Old </a:t>
            </a:r>
            <a:r>
              <a:rPr lang="en-US" altLang="en-US" sz="1800" b="1" dirty="0" smtClean="0">
                <a:solidFill>
                  <a:schemeClr val="accent2"/>
                </a:solidFill>
              </a:rPr>
              <a:t>Limited Edition -    		Proof</a:t>
            </a:r>
            <a:r>
              <a:rPr lang="en-US" altLang="en-US" sz="1800" b="1" dirty="0">
                <a:solidFill>
                  <a:schemeClr val="accent2"/>
                </a:solidFill>
              </a:rPr>
              <a:t>: </a:t>
            </a:r>
            <a:r>
              <a:rPr lang="en-US" altLang="en-US" sz="1800" b="1" dirty="0" smtClean="0">
                <a:solidFill>
                  <a:schemeClr val="accent2"/>
                </a:solidFill>
              </a:rPr>
              <a:t>92.0º </a:t>
            </a:r>
            <a:r>
              <a:rPr lang="en-US" altLang="en-US" sz="1800" b="1" dirty="0">
                <a:solidFill>
                  <a:schemeClr val="accent2"/>
                </a:solidFill>
              </a:rPr>
              <a:t>  </a:t>
            </a:r>
          </a:p>
        </p:txBody>
      </p:sp>
    </p:spTree>
    <p:custDataLst>
      <p:tags r:id="rId1"/>
    </p:custDataLst>
  </p:cSld>
  <p:clrMapOvr>
    <a:masterClrMapping/>
  </p:clrMapOvr>
  <p:transition advTm="1136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p:cNvSpPr txBox="1">
            <a:spLocks noChangeArrowheads="1"/>
          </p:cNvSpPr>
          <p:nvPr/>
        </p:nvSpPr>
        <p:spPr bwMode="auto">
          <a:xfrm>
            <a:off x="0" y="0"/>
            <a:ext cx="30480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38916" name="Text Box 10"/>
          <p:cNvSpPr txBox="1">
            <a:spLocks noChangeArrowheads="1"/>
          </p:cNvSpPr>
          <p:nvPr/>
        </p:nvSpPr>
        <p:spPr bwMode="auto">
          <a:xfrm>
            <a:off x="3429000" y="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solidFill>
                  <a:srgbClr val="FFFF00"/>
                </a:solidFill>
                <a:latin typeface="Monotype Corsiva" pitchFamily="66" charset="0"/>
              </a:rPr>
              <a:t>Summit Hill Scotch Whisky Society</a:t>
            </a:r>
          </a:p>
        </p:txBody>
      </p:sp>
      <p:sp>
        <p:nvSpPr>
          <p:cNvPr id="38917" name="Text Box 10"/>
          <p:cNvSpPr txBox="1">
            <a:spLocks noChangeArrowheads="1"/>
          </p:cNvSpPr>
          <p:nvPr/>
        </p:nvSpPr>
        <p:spPr bwMode="auto">
          <a:xfrm>
            <a:off x="381000" y="3409950"/>
            <a:ext cx="78486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solidFill>
                  <a:srgbClr val="FFFF00"/>
                </a:solidFill>
                <a:latin typeface="Monotype Corsiva" pitchFamily="66" charset="0"/>
              </a:rPr>
              <a:t>	</a:t>
            </a:r>
            <a:r>
              <a:rPr lang="en-US" altLang="en-US" sz="4400" b="1">
                <a:solidFill>
                  <a:srgbClr val="FFFF00"/>
                </a:solidFill>
                <a:latin typeface="Monotype Corsiva" pitchFamily="66" charset="0"/>
              </a:rPr>
              <a:t>Tasting Four . . .</a:t>
            </a:r>
            <a:r>
              <a:rPr lang="en-US" altLang="en-US" sz="1200" b="1">
                <a:solidFill>
                  <a:srgbClr val="FFFF00"/>
                </a:solidFill>
                <a:latin typeface="Monotype Corsiva" pitchFamily="66" charset="0"/>
              </a:rPr>
              <a:t> </a:t>
            </a:r>
          </a:p>
          <a:p>
            <a:pPr algn="ctr" eaLnBrk="1" hangingPunct="1">
              <a:spcBef>
                <a:spcPct val="50000"/>
              </a:spcBef>
              <a:buFontTx/>
              <a:buNone/>
            </a:pPr>
            <a:r>
              <a:rPr lang="en-US" altLang="en-US" sz="1200" b="1">
                <a:solidFill>
                  <a:srgbClr val="FFFF00"/>
                </a:solidFill>
                <a:latin typeface="Monotype Corsiva" pitchFamily="66" charset="0"/>
              </a:rPr>
              <a:t> </a:t>
            </a:r>
            <a:endParaRPr lang="en-US" altLang="en-US" sz="2400" b="1">
              <a:solidFill>
                <a:srgbClr val="FFFF00"/>
              </a:solidFill>
              <a:latin typeface="Monotype Corsiva" pitchFamily="66" charset="0"/>
            </a:endParaRPr>
          </a:p>
        </p:txBody>
      </p:sp>
    </p:spTree>
  </p:cSld>
  <p:clrMapOvr>
    <a:masterClrMapping/>
  </p:clrMapOvr>
  <p:transition advTm="9264"/>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4"/>
          <p:cNvSpPr txBox="1">
            <a:spLocks noChangeArrowheads="1"/>
          </p:cNvSpPr>
          <p:nvPr/>
        </p:nvSpPr>
        <p:spPr bwMode="auto">
          <a:xfrm>
            <a:off x="1066800" y="2800350"/>
            <a:ext cx="71628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dirty="0" smtClean="0">
                <a:solidFill>
                  <a:schemeClr val="accent2"/>
                </a:solidFill>
              </a:rPr>
              <a:t>Group 2 . . . Please join us in the Tasting Room</a:t>
            </a:r>
          </a:p>
          <a:p>
            <a:pPr marL="285750" indent="-285750" eaLnBrk="1" hangingPunct="1">
              <a:spcBef>
                <a:spcPct val="0"/>
              </a:spcBef>
              <a:defRPr/>
            </a:pPr>
            <a:endParaRPr lang="en-US" altLang="en-US" sz="1800" b="1" dirty="0">
              <a:solidFill>
                <a:schemeClr val="accent2"/>
              </a:solidFill>
            </a:endParaRPr>
          </a:p>
          <a:p>
            <a:pPr eaLnBrk="1" hangingPunct="1">
              <a:spcBef>
                <a:spcPct val="0"/>
              </a:spcBef>
              <a:buFontTx/>
              <a:buNone/>
              <a:defRPr/>
            </a:pPr>
            <a:r>
              <a:rPr lang="en-US" altLang="en-US" sz="2400" b="1" dirty="0" smtClean="0">
                <a:solidFill>
                  <a:schemeClr val="accent2"/>
                </a:solidFill>
              </a:rPr>
              <a:t>Group 1 </a:t>
            </a:r>
            <a:r>
              <a:rPr lang="en-US" altLang="en-US" sz="1800" b="1" dirty="0" smtClean="0">
                <a:solidFill>
                  <a:schemeClr val="accent2"/>
                </a:solidFill>
              </a:rPr>
              <a:t>is invited to try out the Premium Vault . . . </a:t>
            </a:r>
          </a:p>
          <a:p>
            <a:pPr eaLnBrk="1" hangingPunct="1">
              <a:spcBef>
                <a:spcPct val="0"/>
              </a:spcBef>
              <a:buFontTx/>
              <a:buNone/>
              <a:defRPr/>
            </a:pPr>
            <a:r>
              <a:rPr lang="en-US" altLang="en-US" sz="1800" b="1" dirty="0" smtClean="0">
                <a:solidFill>
                  <a:schemeClr val="accent2"/>
                </a:solidFill>
              </a:rPr>
              <a:t>Tasting Notes are on the Bar </a:t>
            </a:r>
            <a:r>
              <a:rPr lang="en-US" altLang="en-US" sz="1400" b="1" dirty="0" smtClean="0">
                <a:solidFill>
                  <a:schemeClr val="accent2"/>
                </a:solidFill>
              </a:rPr>
              <a:t>!</a:t>
            </a:r>
            <a:endParaRPr lang="en-US" altLang="en-US" sz="1400" b="1" dirty="0">
              <a:solidFill>
                <a:schemeClr val="accent2"/>
              </a:solidFill>
            </a:endParaRPr>
          </a:p>
          <a:p>
            <a:pPr eaLnBrk="1" hangingPunct="1">
              <a:spcBef>
                <a:spcPct val="0"/>
              </a:spcBef>
              <a:buFontTx/>
              <a:buNone/>
              <a:defRPr/>
            </a:pPr>
            <a:endParaRPr lang="en-US" altLang="en-US" sz="1800" dirty="0"/>
          </a:p>
        </p:txBody>
      </p:sp>
      <p:grpSp>
        <p:nvGrpSpPr>
          <p:cNvPr id="5" name="Group 4"/>
          <p:cNvGrpSpPr/>
          <p:nvPr/>
        </p:nvGrpSpPr>
        <p:grpSpPr>
          <a:xfrm>
            <a:off x="-6178" y="-95250"/>
            <a:ext cx="5191125" cy="2643188"/>
            <a:chOff x="0" y="0"/>
            <a:chExt cx="5191125" cy="2643188"/>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29000" cy="26431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025" y="13707"/>
              <a:ext cx="3086100" cy="2620405"/>
            </a:xfrm>
            <a:prstGeom prst="rect">
              <a:avLst/>
            </a:prstGeom>
          </p:spPr>
        </p:pic>
      </p:grpSp>
      <p:sp>
        <p:nvSpPr>
          <p:cNvPr id="40962" name="Title 1"/>
          <p:cNvSpPr>
            <a:spLocks noGrp="1"/>
          </p:cNvSpPr>
          <p:nvPr>
            <p:ph type="title"/>
          </p:nvPr>
        </p:nvSpPr>
        <p:spPr>
          <a:xfrm>
            <a:off x="5562600" y="1544"/>
            <a:ext cx="3321050" cy="1960605"/>
          </a:xfrm>
        </p:spPr>
        <p:txBody>
          <a:bodyPr/>
          <a:lstStyle/>
          <a:p>
            <a:r>
              <a:rPr lang="en-US" altLang="en-US" sz="2000" b="1" i="1" dirty="0" smtClean="0">
                <a:solidFill>
                  <a:schemeClr val="accent2"/>
                </a:solidFill>
              </a:rPr>
              <a:t>The “Tasting Room” Experience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0"/>
            <a:ext cx="29718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41987" name="Rectangle 3"/>
          <p:cNvSpPr>
            <a:spLocks noChangeArrowheads="1"/>
          </p:cNvSpPr>
          <p:nvPr/>
        </p:nvSpPr>
        <p:spPr bwMode="auto">
          <a:xfrm>
            <a:off x="184150" y="1047750"/>
            <a:ext cx="88836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dirty="0">
                <a:solidFill>
                  <a:schemeClr val="accent2"/>
                </a:solidFill>
              </a:rPr>
              <a:t>		Tasting </a:t>
            </a:r>
            <a:r>
              <a:rPr lang="en-US" altLang="en-US" sz="1800" b="1" i="1" dirty="0" smtClean="0">
                <a:solidFill>
                  <a:schemeClr val="accent2"/>
                </a:solidFill>
              </a:rPr>
              <a:t>#4 </a:t>
            </a:r>
            <a:r>
              <a:rPr lang="en-US" altLang="en-US" sz="1800" b="1" i="1" dirty="0">
                <a:solidFill>
                  <a:schemeClr val="accent2"/>
                </a:solidFill>
              </a:rPr>
              <a:t>– </a:t>
            </a:r>
            <a:r>
              <a:rPr lang="en-US" altLang="en-US" sz="1800" b="1" i="1" dirty="0" err="1">
                <a:solidFill>
                  <a:schemeClr val="accent2"/>
                </a:solidFill>
              </a:rPr>
              <a:t>Lagavulin</a:t>
            </a:r>
            <a:r>
              <a:rPr lang="en-US" altLang="en-US" sz="1800" b="1" i="1" dirty="0">
                <a:solidFill>
                  <a:schemeClr val="accent2"/>
                </a:solidFill>
              </a:rPr>
              <a:t> 12 Year 2014 Special Release   </a:t>
            </a:r>
          </a:p>
          <a:p>
            <a:pPr eaLnBrk="1" hangingPunct="1">
              <a:spcBef>
                <a:spcPct val="0"/>
              </a:spcBef>
              <a:buFontTx/>
              <a:buNone/>
            </a:pPr>
            <a:r>
              <a:rPr lang="en-US" altLang="en-US" sz="1800" b="1" dirty="0" err="1">
                <a:solidFill>
                  <a:schemeClr val="accent2"/>
                </a:solidFill>
              </a:rPr>
              <a:t>Colour</a:t>
            </a:r>
            <a:r>
              <a:rPr lang="en-US" altLang="en-US" sz="1800" b="1" dirty="0">
                <a:solidFill>
                  <a:schemeClr val="accent2"/>
                </a:solidFill>
              </a:rPr>
              <a:t>: </a:t>
            </a:r>
            <a:r>
              <a:rPr lang="en-US" altLang="en-US" sz="1800" dirty="0">
                <a:solidFill>
                  <a:schemeClr val="accent2"/>
                </a:solidFill>
              </a:rPr>
              <a:t>Golden</a:t>
            </a:r>
          </a:p>
          <a:p>
            <a:pPr>
              <a:buFontTx/>
              <a:buNone/>
            </a:pPr>
            <a:r>
              <a:rPr lang="en-US" altLang="en-US" sz="1800" b="1" dirty="0">
                <a:solidFill>
                  <a:schemeClr val="accent2"/>
                </a:solidFill>
              </a:rPr>
              <a:t>Nose:</a:t>
            </a:r>
            <a:r>
              <a:rPr lang="en-US" altLang="en-US" sz="1800" dirty="0">
                <a:solidFill>
                  <a:schemeClr val="accent2"/>
                </a:solidFill>
              </a:rPr>
              <a:t> Sweet sea salty smoke, citrus, green apple skin, leather, malt wine, pretty much everything you're after really.</a:t>
            </a:r>
          </a:p>
          <a:p>
            <a:pPr>
              <a:buFontTx/>
              <a:buNone/>
            </a:pPr>
            <a:r>
              <a:rPr lang="en-US" altLang="en-US" sz="1800" b="1" dirty="0">
                <a:solidFill>
                  <a:schemeClr val="accent2"/>
                </a:solidFill>
              </a:rPr>
              <a:t>Palate:</a:t>
            </a:r>
            <a:r>
              <a:rPr lang="en-US" altLang="en-US" sz="1800" dirty="0">
                <a:solidFill>
                  <a:schemeClr val="accent2"/>
                </a:solidFill>
              </a:rPr>
              <a:t> Candied lemons, lime marmalade, mixed fruit and nut all wrapped in a plume of big, dry, </a:t>
            </a:r>
            <a:r>
              <a:rPr lang="en-US" altLang="en-US" sz="1800" dirty="0" err="1">
                <a:solidFill>
                  <a:schemeClr val="accent2"/>
                </a:solidFill>
              </a:rPr>
              <a:t>savoury</a:t>
            </a:r>
            <a:r>
              <a:rPr lang="en-US" altLang="en-US" sz="1800" dirty="0">
                <a:solidFill>
                  <a:schemeClr val="accent2"/>
                </a:solidFill>
              </a:rPr>
              <a:t> smoke.</a:t>
            </a:r>
          </a:p>
          <a:p>
            <a:pPr>
              <a:buFontTx/>
              <a:buNone/>
            </a:pPr>
            <a:r>
              <a:rPr lang="en-US" altLang="en-US" sz="1800" b="1" dirty="0">
                <a:solidFill>
                  <a:schemeClr val="accent2"/>
                </a:solidFill>
              </a:rPr>
              <a:t>Finish:</a:t>
            </a:r>
            <a:r>
              <a:rPr lang="en-US" altLang="en-US" sz="1800" dirty="0">
                <a:solidFill>
                  <a:schemeClr val="accent2"/>
                </a:solidFill>
              </a:rPr>
              <a:t> Long with drying wood smoke.</a:t>
            </a:r>
          </a:p>
          <a:p>
            <a:pPr>
              <a:buFontTx/>
              <a:buNone/>
            </a:pPr>
            <a:r>
              <a:rPr lang="en-US" altLang="en-US" sz="1800" b="1" dirty="0">
                <a:solidFill>
                  <a:schemeClr val="accent2"/>
                </a:solidFill>
              </a:rPr>
              <a:t>Overall:</a:t>
            </a:r>
            <a:r>
              <a:rPr lang="en-US" altLang="en-US" sz="1800" dirty="0">
                <a:solidFill>
                  <a:schemeClr val="accent2"/>
                </a:solidFill>
              </a:rPr>
              <a:t> Slightly different again this year, with many commenting on its dryness. Best </a:t>
            </a:r>
            <a:r>
              <a:rPr lang="en-US" altLang="en-US" sz="1800" dirty="0" err="1">
                <a:solidFill>
                  <a:schemeClr val="accent2"/>
                </a:solidFill>
              </a:rPr>
              <a:t>Laggie</a:t>
            </a:r>
            <a:r>
              <a:rPr lang="en-US" altLang="en-US" sz="1800" dirty="0">
                <a:solidFill>
                  <a:schemeClr val="accent2"/>
                </a:solidFill>
              </a:rPr>
              <a:t> 12 since 2002 1</a:t>
            </a:r>
            <a:r>
              <a:rPr lang="en-US" altLang="en-US" sz="1800" baseline="30000" dirty="0">
                <a:solidFill>
                  <a:schemeClr val="accent2"/>
                </a:solidFill>
              </a:rPr>
              <a:t>st</a:t>
            </a:r>
            <a:r>
              <a:rPr lang="en-US" altLang="en-US" sz="1800" dirty="0">
                <a:solidFill>
                  <a:schemeClr val="accent2"/>
                </a:solidFill>
              </a:rPr>
              <a:t> edition.</a:t>
            </a:r>
            <a:endParaRPr lang="en-US" altLang="en-US" sz="1800" dirty="0">
              <a:solidFill>
                <a:srgbClr val="400080"/>
              </a:solidFill>
            </a:endParaRPr>
          </a:p>
          <a:p>
            <a:pPr eaLnBrk="1" hangingPunct="1">
              <a:spcBef>
                <a:spcPct val="0"/>
              </a:spcBef>
              <a:buFontTx/>
              <a:buNone/>
            </a:pPr>
            <a:endParaRPr lang="en-US" altLang="en-US" sz="1800" b="1" dirty="0">
              <a:solidFill>
                <a:schemeClr val="accent2"/>
              </a:solidFill>
            </a:endParaRPr>
          </a:p>
          <a:p>
            <a:pPr eaLnBrk="1" hangingPunct="1">
              <a:spcBef>
                <a:spcPct val="0"/>
              </a:spcBef>
              <a:buFontTx/>
              <a:buNone/>
            </a:pPr>
            <a:r>
              <a:rPr lang="en-US" altLang="en-US" sz="1800" b="1" dirty="0" err="1">
                <a:solidFill>
                  <a:schemeClr val="accent2"/>
                </a:solidFill>
              </a:rPr>
              <a:t>Lagavulin</a:t>
            </a:r>
            <a:r>
              <a:rPr lang="en-US" altLang="en-US" sz="1800" b="1" dirty="0">
                <a:solidFill>
                  <a:schemeClr val="accent2"/>
                </a:solidFill>
              </a:rPr>
              <a:t> </a:t>
            </a:r>
            <a:r>
              <a:rPr lang="en-US" altLang="en-US" sz="1800" dirty="0">
                <a:solidFill>
                  <a:schemeClr val="accent2"/>
                </a:solidFill>
              </a:rPr>
              <a:t>– Islay			Special Release: </a:t>
            </a:r>
            <a:r>
              <a:rPr lang="en-US" altLang="en-US" sz="1800" b="1" dirty="0">
                <a:solidFill>
                  <a:schemeClr val="accent2"/>
                </a:solidFill>
              </a:rPr>
              <a:t>2 bottles</a:t>
            </a:r>
            <a:endParaRPr lang="en-US" altLang="en-US" sz="1800" dirty="0">
              <a:solidFill>
                <a:schemeClr val="accent2"/>
              </a:solidFill>
            </a:endParaRPr>
          </a:p>
          <a:p>
            <a:pPr eaLnBrk="1" hangingPunct="1">
              <a:spcBef>
                <a:spcPct val="0"/>
              </a:spcBef>
              <a:buFontTx/>
              <a:buNone/>
            </a:pPr>
            <a:r>
              <a:rPr lang="en-US" altLang="en-US" sz="1800" dirty="0">
                <a:solidFill>
                  <a:schemeClr val="accent2"/>
                </a:solidFill>
              </a:rPr>
              <a:t>Cask Strength			</a:t>
            </a:r>
            <a:r>
              <a:rPr lang="en-US" altLang="en-US" sz="1800" b="1" dirty="0">
                <a:solidFill>
                  <a:schemeClr val="accent2"/>
                </a:solidFill>
              </a:rPr>
              <a:t>Proof</a:t>
            </a:r>
            <a:r>
              <a:rPr lang="en-US" altLang="en-US" sz="1800" dirty="0">
                <a:solidFill>
                  <a:schemeClr val="accent2"/>
                </a:solidFill>
              </a:rPr>
              <a:t>: </a:t>
            </a:r>
            <a:r>
              <a:rPr lang="en-US" altLang="en-US" sz="1800" dirty="0" smtClean="0">
                <a:solidFill>
                  <a:schemeClr val="accent2"/>
                </a:solidFill>
              </a:rPr>
              <a:t>108.8º </a:t>
            </a:r>
            <a:r>
              <a:rPr lang="en-US" altLang="en-US" sz="1800" dirty="0">
                <a:solidFill>
                  <a:schemeClr val="accent2"/>
                </a:solidFill>
              </a:rPr>
              <a:t>  </a:t>
            </a:r>
          </a:p>
          <a:p>
            <a:pPr eaLnBrk="1" hangingPunct="1">
              <a:spcBef>
                <a:spcPct val="0"/>
              </a:spcBef>
              <a:buFontTx/>
              <a:buNone/>
            </a:pPr>
            <a:r>
              <a:rPr lang="en-US" altLang="en-US" sz="1800" b="1" dirty="0">
                <a:solidFill>
                  <a:schemeClr val="accent2"/>
                </a:solidFill>
              </a:rPr>
              <a:t>	</a:t>
            </a:r>
            <a:r>
              <a:rPr lang="en-US" altLang="en-US" sz="1800" dirty="0">
                <a:solidFill>
                  <a:schemeClr val="accent2"/>
                </a:solidFill>
              </a:rPr>
              <a:t>    							  </a:t>
            </a:r>
          </a:p>
        </p:txBody>
      </p:sp>
      <p:pic>
        <p:nvPicPr>
          <p:cNvPr id="41988" name="Picture 12" descr="http://web.mac.com/tcernst/Summit_Hill_Scotch_Club/Media/transpar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107950"/>
            <a:ext cx="9525"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1"/>
          <p:cNvSpPr txBox="1">
            <a:spLocks noChangeArrowheads="1"/>
          </p:cNvSpPr>
          <p:nvPr/>
        </p:nvSpPr>
        <p:spPr bwMode="auto">
          <a:xfrm>
            <a:off x="5867400" y="46656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chemeClr val="accent2"/>
                </a:solidFill>
              </a:rPr>
              <a:t>And while you’re tasting . . . </a:t>
            </a:r>
          </a:p>
        </p:txBody>
      </p:sp>
    </p:spTree>
    <p:custDataLst>
      <p:tags r:id="rId1"/>
    </p:custDataLst>
  </p:cSld>
  <p:clrMapOvr>
    <a:masterClrMapping/>
  </p:clrMapOvr>
  <p:transition advTm="1136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6"/>
          <p:cNvGrpSpPr>
            <a:grpSpLocks/>
          </p:cNvGrpSpPr>
          <p:nvPr/>
        </p:nvGrpSpPr>
        <p:grpSpPr bwMode="auto">
          <a:xfrm>
            <a:off x="1387475" y="2500313"/>
            <a:ext cx="5875338" cy="276225"/>
            <a:chOff x="1615440" y="3657599"/>
            <a:chExt cx="5875713" cy="370700"/>
          </a:xfrm>
        </p:grpSpPr>
        <p:sp>
          <p:nvSpPr>
            <p:cNvPr id="44046" name="Rectangle 4"/>
            <p:cNvSpPr>
              <a:spLocks noChangeArrowheads="1"/>
            </p:cNvSpPr>
            <p:nvPr/>
          </p:nvSpPr>
          <p:spPr bwMode="auto">
            <a:xfrm>
              <a:off x="1615440" y="3657600"/>
              <a:ext cx="1371600" cy="37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200" b="1"/>
            </a:p>
          </p:txBody>
        </p:sp>
        <p:sp>
          <p:nvSpPr>
            <p:cNvPr id="44047" name="Rectangle 5"/>
            <p:cNvSpPr>
              <a:spLocks noChangeArrowheads="1"/>
            </p:cNvSpPr>
            <p:nvPr/>
          </p:nvSpPr>
          <p:spPr bwMode="auto">
            <a:xfrm>
              <a:off x="3757353" y="3657599"/>
              <a:ext cx="3733800" cy="3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200" b="1"/>
            </a:p>
          </p:txBody>
        </p:sp>
      </p:grpSp>
      <p:sp>
        <p:nvSpPr>
          <p:cNvPr id="44035" name="Rectangle 7"/>
          <p:cNvSpPr>
            <a:spLocks noChangeArrowheads="1"/>
          </p:cNvSpPr>
          <p:nvPr/>
        </p:nvSpPr>
        <p:spPr bwMode="auto">
          <a:xfrm>
            <a:off x="517525" y="4313238"/>
            <a:ext cx="8610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sz="1000">
                <a:solidFill>
                  <a:schemeClr val="accent2"/>
                </a:solidFill>
              </a:rPr>
              <a:t>Probably my favorite so far. Been buying this one since 2001 and I think that this release is the best so far (together with the 2002). Big smoky nose with lot of medicinal elements. What I like most is that you really don't need to add any water. The strength is perfect. Medium bodied yet fat and oily with rich smoke and salt. Like a smoked ham. Not much wood really just distillery character all the way. Another thing I like on the nose is that the gravel and chalky notes from last years release is gone. It feels more mature and smoky. Best Special Release in a long time.  </a:t>
            </a:r>
            <a:endParaRPr lang="en-US" altLang="en-US" sz="1000">
              <a:solidFill>
                <a:schemeClr val="accent2"/>
              </a:solidFill>
              <a:latin typeface="Wingdings" pitchFamily="2" charset="2"/>
              <a:ea typeface="Segoe UI Symbol" pitchFamily="34" charset="0"/>
              <a:cs typeface="Segoe UI Symbol" pitchFamily="34" charset="0"/>
            </a:endParaRPr>
          </a:p>
        </p:txBody>
      </p:sp>
      <p:sp>
        <p:nvSpPr>
          <p:cNvPr id="44036" name="Rectangle 10"/>
          <p:cNvSpPr>
            <a:spLocks noChangeArrowheads="1"/>
          </p:cNvSpPr>
          <p:nvPr/>
        </p:nvSpPr>
        <p:spPr bwMode="auto">
          <a:xfrm>
            <a:off x="2073275" y="2638425"/>
            <a:ext cx="1905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b="1">
                <a:solidFill>
                  <a:schemeClr val="accent2"/>
                </a:solidFill>
              </a:rPr>
              <a:t>Name: </a:t>
            </a:r>
            <a:br>
              <a:rPr lang="en-US" altLang="en-US" sz="1100" b="1">
                <a:solidFill>
                  <a:schemeClr val="accent2"/>
                </a:solidFill>
              </a:rPr>
            </a:br>
            <a:r>
              <a:rPr lang="en-US" altLang="en-US" sz="1100" b="1">
                <a:solidFill>
                  <a:schemeClr val="accent2"/>
                </a:solidFill>
              </a:rPr>
              <a:t>Region: </a:t>
            </a:r>
          </a:p>
          <a:p>
            <a:pPr eaLnBrk="1" hangingPunct="1">
              <a:spcBef>
                <a:spcPct val="0"/>
              </a:spcBef>
              <a:buFontTx/>
              <a:buNone/>
            </a:pPr>
            <a:r>
              <a:rPr lang="en-US" altLang="en-US" sz="1100" b="1">
                <a:solidFill>
                  <a:schemeClr val="accent2"/>
                </a:solidFill>
              </a:rPr>
              <a:t>Neighbors:</a:t>
            </a:r>
          </a:p>
          <a:p>
            <a:pPr eaLnBrk="1" hangingPunct="1">
              <a:spcBef>
                <a:spcPct val="0"/>
              </a:spcBef>
              <a:buFontTx/>
              <a:buNone/>
            </a:pPr>
            <a:r>
              <a:rPr lang="en-US" altLang="en-US" sz="1100" b="1">
                <a:solidFill>
                  <a:schemeClr val="accent2"/>
                </a:solidFill>
              </a:rPr>
              <a:t>Founded: </a:t>
            </a:r>
            <a:br>
              <a:rPr lang="en-US" altLang="en-US" sz="1100" b="1">
                <a:solidFill>
                  <a:schemeClr val="accent2"/>
                </a:solidFill>
              </a:rPr>
            </a:br>
            <a:r>
              <a:rPr lang="en-US" altLang="en-US" sz="1100" b="1">
                <a:solidFill>
                  <a:schemeClr val="accent2"/>
                </a:solidFill>
              </a:rPr>
              <a:t>Status: </a:t>
            </a:r>
          </a:p>
          <a:p>
            <a:pPr eaLnBrk="1" hangingPunct="1">
              <a:spcBef>
                <a:spcPct val="0"/>
              </a:spcBef>
              <a:buFontTx/>
              <a:buNone/>
            </a:pPr>
            <a:r>
              <a:rPr lang="en-US" altLang="en-US" sz="1100" b="1">
                <a:solidFill>
                  <a:schemeClr val="accent2"/>
                </a:solidFill>
              </a:rPr>
              <a:t>Water Supply:</a:t>
            </a:r>
            <a:br>
              <a:rPr lang="en-US" altLang="en-US" sz="1100" b="1">
                <a:solidFill>
                  <a:schemeClr val="accent2"/>
                </a:solidFill>
              </a:rPr>
            </a:br>
            <a:r>
              <a:rPr lang="en-US" altLang="en-US" sz="1100" b="1">
                <a:solidFill>
                  <a:schemeClr val="accent2"/>
                </a:solidFill>
              </a:rPr>
              <a:t>Equipment: </a:t>
            </a:r>
            <a:br>
              <a:rPr lang="en-US" altLang="en-US" sz="1100" b="1">
                <a:solidFill>
                  <a:schemeClr val="accent2"/>
                </a:solidFill>
              </a:rPr>
            </a:br>
            <a:r>
              <a:rPr lang="en-US" altLang="en-US" sz="1100" b="1">
                <a:solidFill>
                  <a:schemeClr val="accent2"/>
                </a:solidFill>
              </a:rPr>
              <a:t>Production capacity:</a:t>
            </a:r>
          </a:p>
          <a:p>
            <a:pPr eaLnBrk="1" hangingPunct="1">
              <a:spcBef>
                <a:spcPct val="0"/>
              </a:spcBef>
              <a:buFontTx/>
              <a:buNone/>
            </a:pPr>
            <a:r>
              <a:rPr lang="en-US" altLang="en-US" sz="1100" b="1">
                <a:solidFill>
                  <a:schemeClr val="accent2"/>
                </a:solidFill>
              </a:rPr>
              <a:t>Ownership</a:t>
            </a:r>
            <a:r>
              <a:rPr lang="en-US" altLang="en-US" sz="1100">
                <a:solidFill>
                  <a:schemeClr val="accent2"/>
                </a:solidFill>
              </a:rPr>
              <a:t>: </a:t>
            </a:r>
            <a:r>
              <a:rPr lang="en-US" altLang="en-US" sz="1100"/>
              <a:t/>
            </a:r>
            <a:br>
              <a:rPr lang="en-US" altLang="en-US" sz="1100"/>
            </a:br>
            <a:r>
              <a:rPr lang="en-US" altLang="en-US" sz="1200" b="1"/>
              <a:t> </a:t>
            </a:r>
          </a:p>
        </p:txBody>
      </p:sp>
      <p:sp>
        <p:nvSpPr>
          <p:cNvPr id="44037" name="Rectangle 11"/>
          <p:cNvSpPr>
            <a:spLocks noChangeArrowheads="1"/>
          </p:cNvSpPr>
          <p:nvPr/>
        </p:nvSpPr>
        <p:spPr bwMode="auto">
          <a:xfrm>
            <a:off x="4040188" y="2638425"/>
            <a:ext cx="3200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b="1">
                <a:solidFill>
                  <a:schemeClr val="accent2"/>
                </a:solidFill>
              </a:rPr>
              <a:t>Lagavulin  </a:t>
            </a:r>
            <a:r>
              <a:rPr lang="en-US" altLang="en-US" sz="1100" i="1">
                <a:solidFill>
                  <a:schemeClr val="accent2"/>
                </a:solidFill>
              </a:rPr>
              <a:t>(Pronounced: LA-ga-VOO-lin) </a:t>
            </a:r>
            <a:r>
              <a:rPr lang="en-US" altLang="en-US" sz="1100">
                <a:solidFill>
                  <a:schemeClr val="accent2"/>
                </a:solidFill>
              </a:rPr>
              <a:t/>
            </a:r>
            <a:br>
              <a:rPr lang="en-US" altLang="en-US" sz="1100">
                <a:solidFill>
                  <a:schemeClr val="accent2"/>
                </a:solidFill>
              </a:rPr>
            </a:br>
            <a:r>
              <a:rPr lang="en-US" altLang="en-US" sz="1100">
                <a:solidFill>
                  <a:schemeClr val="accent2"/>
                </a:solidFill>
                <a:hlinkClick r:id="rId2"/>
              </a:rPr>
              <a:t>Islay</a:t>
            </a:r>
            <a:r>
              <a:rPr lang="en-US" altLang="en-US" sz="1100">
                <a:solidFill>
                  <a:schemeClr val="accent2"/>
                </a:solidFill>
              </a:rPr>
              <a:t> </a:t>
            </a:r>
            <a:br>
              <a:rPr lang="en-US" altLang="en-US" sz="1100">
                <a:solidFill>
                  <a:schemeClr val="accent2"/>
                </a:solidFill>
              </a:rPr>
            </a:br>
            <a:r>
              <a:rPr lang="en-US" altLang="en-US" sz="1100">
                <a:solidFill>
                  <a:schemeClr val="accent2"/>
                </a:solidFill>
                <a:hlinkClick r:id="rId3"/>
              </a:rPr>
              <a:t>Ardbeg</a:t>
            </a:r>
            <a:r>
              <a:rPr lang="en-US" altLang="en-US" sz="1100">
                <a:solidFill>
                  <a:schemeClr val="accent2"/>
                </a:solidFill>
              </a:rPr>
              <a:t>, </a:t>
            </a:r>
            <a:r>
              <a:rPr lang="en-US" altLang="en-US" sz="1100">
                <a:solidFill>
                  <a:schemeClr val="accent2"/>
                </a:solidFill>
                <a:hlinkClick r:id="rId4"/>
              </a:rPr>
              <a:t>Laphroaig</a:t>
            </a:r>
            <a:r>
              <a:rPr lang="en-US" altLang="en-US" sz="1100">
                <a:solidFill>
                  <a:schemeClr val="accent2"/>
                </a:solidFill>
              </a:rPr>
              <a:t>, </a:t>
            </a:r>
            <a:r>
              <a:rPr lang="en-US" altLang="en-US" sz="1100">
                <a:solidFill>
                  <a:schemeClr val="accent2"/>
                </a:solidFill>
                <a:hlinkClick r:id="rId5"/>
              </a:rPr>
              <a:t>Port Ellen</a:t>
            </a:r>
            <a:r>
              <a:rPr lang="en-US" altLang="en-US" sz="1100">
                <a:solidFill>
                  <a:schemeClr val="accent2"/>
                </a:solidFill>
              </a:rPr>
              <a:t> </a:t>
            </a:r>
            <a:br>
              <a:rPr lang="en-US" altLang="en-US" sz="1100">
                <a:solidFill>
                  <a:schemeClr val="accent2"/>
                </a:solidFill>
              </a:rPr>
            </a:br>
            <a:r>
              <a:rPr lang="en-US" altLang="en-US" sz="1100">
                <a:solidFill>
                  <a:schemeClr val="accent2"/>
                </a:solidFill>
              </a:rPr>
              <a:t>1816 </a:t>
            </a:r>
            <a:br>
              <a:rPr lang="en-US" altLang="en-US" sz="1100">
                <a:solidFill>
                  <a:schemeClr val="accent2"/>
                </a:solidFill>
              </a:rPr>
            </a:br>
            <a:r>
              <a:rPr lang="en-US" altLang="en-US" sz="1100">
                <a:solidFill>
                  <a:schemeClr val="accent2"/>
                </a:solidFill>
              </a:rPr>
              <a:t>Active </a:t>
            </a:r>
            <a:br>
              <a:rPr lang="en-US" altLang="en-US" sz="1100">
                <a:solidFill>
                  <a:schemeClr val="accent2"/>
                </a:solidFill>
              </a:rPr>
            </a:br>
            <a:r>
              <a:rPr lang="en-US" altLang="en-US" sz="1100">
                <a:solidFill>
                  <a:schemeClr val="accent2"/>
                </a:solidFill>
              </a:rPr>
              <a:t>Solum Lochs </a:t>
            </a:r>
            <a:br>
              <a:rPr lang="en-US" altLang="en-US" sz="1100">
                <a:solidFill>
                  <a:schemeClr val="accent2"/>
                </a:solidFill>
              </a:rPr>
            </a:br>
            <a:r>
              <a:rPr lang="en-US" altLang="en-US" sz="1100">
                <a:solidFill>
                  <a:schemeClr val="accent2"/>
                </a:solidFill>
              </a:rPr>
              <a:t>2 Wash stills, 2 Spirit stills </a:t>
            </a:r>
            <a:br>
              <a:rPr lang="en-US" altLang="en-US" sz="1100">
                <a:solidFill>
                  <a:schemeClr val="accent2"/>
                </a:solidFill>
              </a:rPr>
            </a:br>
            <a:r>
              <a:rPr lang="en-US" altLang="en-US" sz="1100">
                <a:solidFill>
                  <a:schemeClr val="accent2"/>
                </a:solidFill>
              </a:rPr>
              <a:t>2,250,000 litres of pure alcohol per year </a:t>
            </a:r>
            <a:br>
              <a:rPr lang="en-US" altLang="en-US" sz="1100">
                <a:solidFill>
                  <a:schemeClr val="accent2"/>
                </a:solidFill>
              </a:rPr>
            </a:br>
            <a:r>
              <a:rPr lang="en-US" altLang="en-US" sz="1100">
                <a:solidFill>
                  <a:schemeClr val="accent2"/>
                </a:solidFill>
              </a:rPr>
              <a:t>Diageo (since 1927)</a:t>
            </a:r>
            <a:endParaRPr lang="en-US" altLang="en-US" sz="1100" b="1">
              <a:solidFill>
                <a:schemeClr val="accent2"/>
              </a:solidFill>
            </a:endParaRPr>
          </a:p>
        </p:txBody>
      </p:sp>
      <p:sp>
        <p:nvSpPr>
          <p:cNvPr id="5" name="5-Point Star 4"/>
          <p:cNvSpPr/>
          <p:nvPr/>
        </p:nvSpPr>
        <p:spPr bwMode="auto">
          <a:xfrm>
            <a:off x="7772400" y="4857750"/>
            <a:ext cx="163513" cy="134938"/>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en-US"/>
          </a:p>
        </p:txBody>
      </p:sp>
      <p:sp>
        <p:nvSpPr>
          <p:cNvPr id="12" name="5-Point Star 11"/>
          <p:cNvSpPr/>
          <p:nvPr/>
        </p:nvSpPr>
        <p:spPr bwMode="auto">
          <a:xfrm>
            <a:off x="7980363" y="4859338"/>
            <a:ext cx="161925" cy="13335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en-US"/>
          </a:p>
        </p:txBody>
      </p:sp>
      <p:sp>
        <p:nvSpPr>
          <p:cNvPr id="13" name="5-Point Star 12"/>
          <p:cNvSpPr/>
          <p:nvPr/>
        </p:nvSpPr>
        <p:spPr bwMode="auto">
          <a:xfrm>
            <a:off x="8186738" y="4857750"/>
            <a:ext cx="163512" cy="134938"/>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en-US"/>
          </a:p>
        </p:txBody>
      </p:sp>
      <p:sp>
        <p:nvSpPr>
          <p:cNvPr id="14" name="5-Point Star 13"/>
          <p:cNvSpPr/>
          <p:nvPr/>
        </p:nvSpPr>
        <p:spPr bwMode="auto">
          <a:xfrm>
            <a:off x="8377238" y="4851400"/>
            <a:ext cx="161925" cy="13335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en-US"/>
          </a:p>
        </p:txBody>
      </p:sp>
      <p:sp>
        <p:nvSpPr>
          <p:cNvPr id="15" name="5-Point Star 14"/>
          <p:cNvSpPr/>
          <p:nvPr/>
        </p:nvSpPr>
        <p:spPr bwMode="auto">
          <a:xfrm>
            <a:off x="8553450" y="4851400"/>
            <a:ext cx="163513" cy="13335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en-US"/>
          </a:p>
        </p:txBody>
      </p:sp>
      <p:pic>
        <p:nvPicPr>
          <p:cNvPr id="44043"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1113"/>
            <a:ext cx="3916363" cy="261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6350"/>
            <a:ext cx="3962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24250" y="-42863"/>
            <a:ext cx="1851025"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0"/>
            <a:ext cx="29718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41987" name="Rectangle 3"/>
          <p:cNvSpPr>
            <a:spLocks noChangeArrowheads="1"/>
          </p:cNvSpPr>
          <p:nvPr/>
        </p:nvSpPr>
        <p:spPr bwMode="auto">
          <a:xfrm>
            <a:off x="184150" y="1047750"/>
            <a:ext cx="88836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dirty="0">
                <a:solidFill>
                  <a:schemeClr val="accent2"/>
                </a:solidFill>
              </a:rPr>
              <a:t>		Tasting </a:t>
            </a:r>
            <a:r>
              <a:rPr lang="en-US" altLang="en-US" sz="1800" b="1" i="1" dirty="0" smtClean="0">
                <a:solidFill>
                  <a:schemeClr val="accent2"/>
                </a:solidFill>
              </a:rPr>
              <a:t>#4 </a:t>
            </a:r>
            <a:r>
              <a:rPr lang="en-US" altLang="en-US" sz="1800" b="1" i="1" dirty="0">
                <a:solidFill>
                  <a:schemeClr val="accent2"/>
                </a:solidFill>
              </a:rPr>
              <a:t>– </a:t>
            </a:r>
            <a:r>
              <a:rPr lang="en-US" altLang="en-US" sz="1800" b="1" i="1" dirty="0" err="1">
                <a:solidFill>
                  <a:schemeClr val="accent2"/>
                </a:solidFill>
              </a:rPr>
              <a:t>Lagavulin</a:t>
            </a:r>
            <a:r>
              <a:rPr lang="en-US" altLang="en-US" sz="1800" b="1" i="1" dirty="0">
                <a:solidFill>
                  <a:schemeClr val="accent2"/>
                </a:solidFill>
              </a:rPr>
              <a:t> 12 Year 2014 Special Release   </a:t>
            </a:r>
          </a:p>
          <a:p>
            <a:pPr eaLnBrk="1" hangingPunct="1">
              <a:spcBef>
                <a:spcPct val="0"/>
              </a:spcBef>
              <a:buFontTx/>
              <a:buNone/>
            </a:pPr>
            <a:r>
              <a:rPr lang="en-US" altLang="en-US" sz="1800" b="1" dirty="0" err="1">
                <a:solidFill>
                  <a:schemeClr val="accent2"/>
                </a:solidFill>
              </a:rPr>
              <a:t>Colour</a:t>
            </a:r>
            <a:r>
              <a:rPr lang="en-US" altLang="en-US" sz="1800" b="1" dirty="0">
                <a:solidFill>
                  <a:schemeClr val="accent2"/>
                </a:solidFill>
              </a:rPr>
              <a:t>: </a:t>
            </a:r>
            <a:r>
              <a:rPr lang="en-US" altLang="en-US" sz="1800" dirty="0">
                <a:solidFill>
                  <a:schemeClr val="accent2"/>
                </a:solidFill>
              </a:rPr>
              <a:t>Golden</a:t>
            </a:r>
          </a:p>
          <a:p>
            <a:pPr>
              <a:buFontTx/>
              <a:buNone/>
            </a:pPr>
            <a:r>
              <a:rPr lang="en-US" altLang="en-US" sz="1800" b="1" dirty="0">
                <a:solidFill>
                  <a:schemeClr val="accent2"/>
                </a:solidFill>
              </a:rPr>
              <a:t>Nose:</a:t>
            </a:r>
            <a:r>
              <a:rPr lang="en-US" altLang="en-US" sz="1800" dirty="0">
                <a:solidFill>
                  <a:schemeClr val="accent2"/>
                </a:solidFill>
              </a:rPr>
              <a:t> Sweet sea salty smoke, citrus, green apple skin, leather, malt wine, pretty much everything you're after really.</a:t>
            </a:r>
          </a:p>
          <a:p>
            <a:pPr>
              <a:buFontTx/>
              <a:buNone/>
            </a:pPr>
            <a:r>
              <a:rPr lang="en-US" altLang="en-US" sz="1800" b="1" dirty="0">
                <a:solidFill>
                  <a:schemeClr val="accent2"/>
                </a:solidFill>
              </a:rPr>
              <a:t>Palate:</a:t>
            </a:r>
            <a:r>
              <a:rPr lang="en-US" altLang="en-US" sz="1800" dirty="0">
                <a:solidFill>
                  <a:schemeClr val="accent2"/>
                </a:solidFill>
              </a:rPr>
              <a:t> Candied lemons, lime marmalade, mixed fruit and nut all wrapped in a plume of big, dry, </a:t>
            </a:r>
            <a:r>
              <a:rPr lang="en-US" altLang="en-US" sz="1800" dirty="0" err="1">
                <a:solidFill>
                  <a:schemeClr val="accent2"/>
                </a:solidFill>
              </a:rPr>
              <a:t>savoury</a:t>
            </a:r>
            <a:r>
              <a:rPr lang="en-US" altLang="en-US" sz="1800" dirty="0">
                <a:solidFill>
                  <a:schemeClr val="accent2"/>
                </a:solidFill>
              </a:rPr>
              <a:t> smoke.</a:t>
            </a:r>
          </a:p>
          <a:p>
            <a:pPr>
              <a:buFontTx/>
              <a:buNone/>
            </a:pPr>
            <a:r>
              <a:rPr lang="en-US" altLang="en-US" sz="1800" b="1" dirty="0">
                <a:solidFill>
                  <a:schemeClr val="accent2"/>
                </a:solidFill>
              </a:rPr>
              <a:t>Finish:</a:t>
            </a:r>
            <a:r>
              <a:rPr lang="en-US" altLang="en-US" sz="1800" dirty="0">
                <a:solidFill>
                  <a:schemeClr val="accent2"/>
                </a:solidFill>
              </a:rPr>
              <a:t> Long with drying wood smoke.</a:t>
            </a:r>
          </a:p>
          <a:p>
            <a:pPr>
              <a:buFontTx/>
              <a:buNone/>
            </a:pPr>
            <a:r>
              <a:rPr lang="en-US" altLang="en-US" sz="1800" b="1" dirty="0">
                <a:solidFill>
                  <a:schemeClr val="accent2"/>
                </a:solidFill>
              </a:rPr>
              <a:t>Overall:</a:t>
            </a:r>
            <a:r>
              <a:rPr lang="en-US" altLang="en-US" sz="1800" dirty="0">
                <a:solidFill>
                  <a:schemeClr val="accent2"/>
                </a:solidFill>
              </a:rPr>
              <a:t> Slightly different again this year, with many commenting on its dryness. Best </a:t>
            </a:r>
            <a:r>
              <a:rPr lang="en-US" altLang="en-US" sz="1800" dirty="0" err="1">
                <a:solidFill>
                  <a:schemeClr val="accent2"/>
                </a:solidFill>
              </a:rPr>
              <a:t>Laggie</a:t>
            </a:r>
            <a:r>
              <a:rPr lang="en-US" altLang="en-US" sz="1800" dirty="0">
                <a:solidFill>
                  <a:schemeClr val="accent2"/>
                </a:solidFill>
              </a:rPr>
              <a:t> 12 since 2002 1</a:t>
            </a:r>
            <a:r>
              <a:rPr lang="en-US" altLang="en-US" sz="1800" baseline="30000" dirty="0">
                <a:solidFill>
                  <a:schemeClr val="accent2"/>
                </a:solidFill>
              </a:rPr>
              <a:t>st</a:t>
            </a:r>
            <a:r>
              <a:rPr lang="en-US" altLang="en-US" sz="1800" dirty="0">
                <a:solidFill>
                  <a:schemeClr val="accent2"/>
                </a:solidFill>
              </a:rPr>
              <a:t> edition.</a:t>
            </a:r>
            <a:endParaRPr lang="en-US" altLang="en-US" sz="1800" dirty="0">
              <a:solidFill>
                <a:srgbClr val="400080"/>
              </a:solidFill>
            </a:endParaRPr>
          </a:p>
          <a:p>
            <a:pPr eaLnBrk="1" hangingPunct="1">
              <a:spcBef>
                <a:spcPct val="0"/>
              </a:spcBef>
              <a:buFontTx/>
              <a:buNone/>
            </a:pPr>
            <a:endParaRPr lang="en-US" altLang="en-US" sz="1800" b="1" dirty="0">
              <a:solidFill>
                <a:schemeClr val="accent2"/>
              </a:solidFill>
            </a:endParaRPr>
          </a:p>
          <a:p>
            <a:pPr eaLnBrk="1" hangingPunct="1">
              <a:spcBef>
                <a:spcPct val="0"/>
              </a:spcBef>
              <a:buFontTx/>
              <a:buNone/>
            </a:pPr>
            <a:r>
              <a:rPr lang="en-US" altLang="en-US" sz="1800" b="1" dirty="0" err="1">
                <a:solidFill>
                  <a:schemeClr val="accent2"/>
                </a:solidFill>
              </a:rPr>
              <a:t>Lagavulin</a:t>
            </a:r>
            <a:r>
              <a:rPr lang="en-US" altLang="en-US" sz="1800" b="1" dirty="0">
                <a:solidFill>
                  <a:schemeClr val="accent2"/>
                </a:solidFill>
              </a:rPr>
              <a:t> </a:t>
            </a:r>
            <a:r>
              <a:rPr lang="en-US" altLang="en-US" sz="1800" dirty="0">
                <a:solidFill>
                  <a:schemeClr val="accent2"/>
                </a:solidFill>
              </a:rPr>
              <a:t>– Islay			Special Release: </a:t>
            </a:r>
            <a:r>
              <a:rPr lang="en-US" altLang="en-US" sz="1800" b="1" dirty="0">
                <a:solidFill>
                  <a:schemeClr val="accent2"/>
                </a:solidFill>
              </a:rPr>
              <a:t>2 bottles</a:t>
            </a:r>
            <a:endParaRPr lang="en-US" altLang="en-US" sz="1800" dirty="0">
              <a:solidFill>
                <a:schemeClr val="accent2"/>
              </a:solidFill>
            </a:endParaRPr>
          </a:p>
          <a:p>
            <a:pPr eaLnBrk="1" hangingPunct="1">
              <a:spcBef>
                <a:spcPct val="0"/>
              </a:spcBef>
              <a:buFontTx/>
              <a:buNone/>
            </a:pPr>
            <a:r>
              <a:rPr lang="en-US" altLang="en-US" sz="1800" dirty="0">
                <a:solidFill>
                  <a:schemeClr val="accent2"/>
                </a:solidFill>
              </a:rPr>
              <a:t>Cask Strength			</a:t>
            </a:r>
            <a:r>
              <a:rPr lang="en-US" altLang="en-US" sz="1800" b="1" dirty="0">
                <a:solidFill>
                  <a:schemeClr val="accent2"/>
                </a:solidFill>
              </a:rPr>
              <a:t>Proof</a:t>
            </a:r>
            <a:r>
              <a:rPr lang="en-US" altLang="en-US" sz="1800" dirty="0">
                <a:solidFill>
                  <a:schemeClr val="accent2"/>
                </a:solidFill>
              </a:rPr>
              <a:t>: </a:t>
            </a:r>
            <a:r>
              <a:rPr lang="en-US" altLang="en-US" sz="1800" dirty="0" smtClean="0">
                <a:solidFill>
                  <a:schemeClr val="accent2"/>
                </a:solidFill>
              </a:rPr>
              <a:t>108.8º </a:t>
            </a:r>
            <a:r>
              <a:rPr lang="en-US" altLang="en-US" sz="1800" dirty="0">
                <a:solidFill>
                  <a:schemeClr val="accent2"/>
                </a:solidFill>
              </a:rPr>
              <a:t>  </a:t>
            </a:r>
          </a:p>
          <a:p>
            <a:pPr eaLnBrk="1" hangingPunct="1">
              <a:spcBef>
                <a:spcPct val="0"/>
              </a:spcBef>
              <a:buFontTx/>
              <a:buNone/>
            </a:pPr>
            <a:r>
              <a:rPr lang="en-US" altLang="en-US" sz="1800" b="1" dirty="0">
                <a:solidFill>
                  <a:schemeClr val="accent2"/>
                </a:solidFill>
              </a:rPr>
              <a:t>	</a:t>
            </a:r>
            <a:r>
              <a:rPr lang="en-US" altLang="en-US" sz="1800" dirty="0">
                <a:solidFill>
                  <a:schemeClr val="accent2"/>
                </a:solidFill>
              </a:rPr>
              <a:t>    							  </a:t>
            </a:r>
          </a:p>
        </p:txBody>
      </p:sp>
      <p:pic>
        <p:nvPicPr>
          <p:cNvPr id="41988" name="Picture 12" descr="http://web.mac.com/tcernst/Summit_Hill_Scotch_Club/Media/transpar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107950"/>
            <a:ext cx="9525"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69956931"/>
      </p:ext>
    </p:extLst>
  </p:cSld>
  <p:clrMapOvr>
    <a:masterClrMapping/>
  </p:clrMapOvr>
  <p:transition advTm="1136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2209800" y="220663"/>
            <a:ext cx="5257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a:solidFill>
                <a:schemeClr val="accent2"/>
              </a:solidFill>
            </a:endParaRPr>
          </a:p>
          <a:p>
            <a:pPr eaLnBrk="1" hangingPunct="1">
              <a:spcBef>
                <a:spcPct val="0"/>
              </a:spcBef>
              <a:buFontTx/>
              <a:buNone/>
            </a:pPr>
            <a:r>
              <a:rPr lang="en-US" altLang="en-US" sz="900">
                <a:solidFill>
                  <a:schemeClr val="accent2"/>
                </a:solidFill>
              </a:rPr>
              <a:t>		</a:t>
            </a:r>
          </a:p>
        </p:txBody>
      </p:sp>
      <p:sp>
        <p:nvSpPr>
          <p:cNvPr id="6148" name="TextBox 1"/>
          <p:cNvSpPr txBox="1">
            <a:spLocks noChangeArrowheads="1"/>
          </p:cNvSpPr>
          <p:nvPr/>
        </p:nvSpPr>
        <p:spPr bwMode="auto">
          <a:xfrm>
            <a:off x="1371600" y="2343150"/>
            <a:ext cx="7391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b="1" dirty="0">
                <a:solidFill>
                  <a:srgbClr val="FFFF00"/>
                </a:solidFill>
              </a:rPr>
              <a:t>Bottle 35.101	       Glen Moray  -  39 Years </a:t>
            </a:r>
            <a:r>
              <a:rPr lang="en-US" altLang="en-US" sz="1800" b="1" dirty="0" smtClean="0">
                <a:solidFill>
                  <a:srgbClr val="FFFF00"/>
                </a:solidFill>
              </a:rPr>
              <a:t>Old - </a:t>
            </a:r>
            <a:r>
              <a:rPr lang="en-US" altLang="en-US" sz="1800" b="1" dirty="0">
                <a:solidFill>
                  <a:srgbClr val="FFFF00"/>
                </a:solidFill>
              </a:rPr>
              <a:t>Extremely Rare</a:t>
            </a:r>
          </a:p>
          <a:p>
            <a:pPr eaLnBrk="1" hangingPunct="1">
              <a:spcBef>
                <a:spcPct val="0"/>
              </a:spcBef>
              <a:buFontTx/>
              <a:buAutoNum type="arabicPeriod"/>
            </a:pPr>
            <a:endParaRPr lang="en-US" altLang="en-US" sz="1800" b="1" dirty="0">
              <a:solidFill>
                <a:srgbClr val="FFFF00"/>
              </a:solidFill>
            </a:endParaRPr>
          </a:p>
          <a:p>
            <a:pPr eaLnBrk="1" hangingPunct="1">
              <a:spcBef>
                <a:spcPct val="0"/>
              </a:spcBef>
            </a:pPr>
            <a:r>
              <a:rPr lang="en-US" altLang="en-US" sz="1800" b="1" dirty="0">
                <a:solidFill>
                  <a:srgbClr val="FFFF00"/>
                </a:solidFill>
              </a:rPr>
              <a:t>Bottle 76.99          </a:t>
            </a:r>
            <a:r>
              <a:rPr lang="en-US" altLang="en-US" sz="1800" b="1" dirty="0" err="1">
                <a:solidFill>
                  <a:srgbClr val="FFFF00"/>
                </a:solidFill>
              </a:rPr>
              <a:t>Mortlach</a:t>
            </a:r>
            <a:r>
              <a:rPr lang="en-US" altLang="en-US" sz="1800" b="1" dirty="0">
                <a:solidFill>
                  <a:srgbClr val="FFFF00"/>
                </a:solidFill>
              </a:rPr>
              <a:t>  -  9 Years Old – First Fill Barrel</a:t>
            </a:r>
          </a:p>
          <a:p>
            <a:pPr eaLnBrk="1" hangingPunct="1">
              <a:spcBef>
                <a:spcPct val="0"/>
              </a:spcBef>
              <a:buFontTx/>
              <a:buAutoNum type="arabicPeriod"/>
            </a:pPr>
            <a:endParaRPr lang="en-US" altLang="en-US" sz="1800" b="1" dirty="0">
              <a:solidFill>
                <a:srgbClr val="FFFF00"/>
              </a:solidFill>
            </a:endParaRPr>
          </a:p>
          <a:p>
            <a:pPr eaLnBrk="1" hangingPunct="1">
              <a:spcBef>
                <a:spcPct val="0"/>
              </a:spcBef>
            </a:pPr>
            <a:r>
              <a:rPr lang="en-US" altLang="en-US" sz="1800" b="1" dirty="0">
                <a:solidFill>
                  <a:srgbClr val="FFFF00"/>
                </a:solidFill>
              </a:rPr>
              <a:t>Bottle 2014            </a:t>
            </a:r>
            <a:r>
              <a:rPr lang="en-US" altLang="en-US" sz="1800" b="1" dirty="0" err="1">
                <a:solidFill>
                  <a:srgbClr val="FFFF00"/>
                </a:solidFill>
              </a:rPr>
              <a:t>Lagavulin</a:t>
            </a:r>
            <a:r>
              <a:rPr lang="en-US" altLang="en-US" sz="1800" b="1" dirty="0">
                <a:solidFill>
                  <a:srgbClr val="FFFF00"/>
                </a:solidFill>
              </a:rPr>
              <a:t>  -  12 Years Old – SR Highly Rated</a:t>
            </a:r>
          </a:p>
          <a:p>
            <a:pPr lvl="1" eaLnBrk="1" hangingPunct="1">
              <a:spcBef>
                <a:spcPct val="0"/>
              </a:spcBef>
              <a:buFontTx/>
              <a:buAutoNum type="arabicPeriod"/>
            </a:pPr>
            <a:r>
              <a:rPr lang="en-US" altLang="en-US" sz="1400" b="1" dirty="0">
                <a:solidFill>
                  <a:srgbClr val="FFFF00"/>
                </a:solidFill>
              </a:rPr>
              <a:t>Tasting Room Features: 16 Year Old and NAS Distillers Ltd Edition</a:t>
            </a:r>
          </a:p>
          <a:p>
            <a:pPr eaLnBrk="1" hangingPunct="1">
              <a:spcBef>
                <a:spcPct val="0"/>
              </a:spcBef>
              <a:buFontTx/>
              <a:buAutoNum type="arabicPeriod"/>
            </a:pPr>
            <a:endParaRPr lang="en-US" altLang="en-US" sz="1800" b="1" dirty="0">
              <a:solidFill>
                <a:srgbClr val="FFFF00"/>
              </a:solidFill>
            </a:endParaRPr>
          </a:p>
          <a:p>
            <a:pPr eaLnBrk="1" hangingPunct="1">
              <a:spcBef>
                <a:spcPct val="0"/>
              </a:spcBef>
            </a:pPr>
            <a:r>
              <a:rPr lang="en-US" altLang="en-US" sz="1800" b="1" dirty="0">
                <a:solidFill>
                  <a:srgbClr val="FFFF00"/>
                </a:solidFill>
              </a:rPr>
              <a:t>Premium Vault ,   1977 Ardbeg  -  $40.00/ Dram</a:t>
            </a:r>
          </a:p>
          <a:p>
            <a:pPr eaLnBrk="1" hangingPunct="1">
              <a:spcBef>
                <a:spcPct val="0"/>
              </a:spcBef>
              <a:buFontTx/>
              <a:buAutoNum type="arabicPeriod"/>
            </a:pPr>
            <a:endParaRPr lang="en-US" altLang="en-US" sz="1800" b="1" dirty="0">
              <a:solidFill>
                <a:schemeClr val="accent2"/>
              </a:solidFill>
            </a:endParaRPr>
          </a:p>
        </p:txBody>
      </p:sp>
      <p:sp>
        <p:nvSpPr>
          <p:cNvPr id="6149" name="TextBox 3"/>
          <p:cNvSpPr txBox="1">
            <a:spLocks noChangeArrowheads="1"/>
          </p:cNvSpPr>
          <p:nvPr/>
        </p:nvSpPr>
        <p:spPr bwMode="auto">
          <a:xfrm>
            <a:off x="3429000" y="822325"/>
            <a:ext cx="477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solidFill>
                  <a:srgbClr val="FFFF00"/>
                </a:solidFill>
              </a:rPr>
              <a:t>Dec. 12</a:t>
            </a:r>
            <a:r>
              <a:rPr lang="en-US" altLang="en-US" sz="2000" b="1" baseline="30000">
                <a:solidFill>
                  <a:srgbClr val="FFFF00"/>
                </a:solidFill>
              </a:rPr>
              <a:t>th</a:t>
            </a:r>
            <a:r>
              <a:rPr lang="en-US" altLang="en-US" sz="2000" b="1">
                <a:solidFill>
                  <a:srgbClr val="FFFF00"/>
                </a:solidFill>
              </a:rPr>
              <a:t> 2015 </a:t>
            </a:r>
          </a:p>
          <a:p>
            <a:pPr eaLnBrk="1" hangingPunct="1">
              <a:spcBef>
                <a:spcPct val="0"/>
              </a:spcBef>
              <a:buFontTx/>
              <a:buNone/>
            </a:pPr>
            <a:r>
              <a:rPr lang="en-US" altLang="en-US" sz="2000" b="1">
                <a:solidFill>
                  <a:srgbClr val="FFFF00"/>
                </a:solidFill>
              </a:rPr>
              <a:t>The “Young and Old” Tasting</a:t>
            </a:r>
          </a:p>
        </p:txBody>
      </p:sp>
      <p:sp>
        <p:nvSpPr>
          <p:cNvPr id="6150" name="Text Box 2"/>
          <p:cNvSpPr txBox="1">
            <a:spLocks noChangeArrowheads="1"/>
          </p:cNvSpPr>
          <p:nvPr/>
        </p:nvSpPr>
        <p:spPr bwMode="auto">
          <a:xfrm>
            <a:off x="0" y="0"/>
            <a:ext cx="29718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7"/>
          <p:cNvSpPr>
            <a:spLocks noChangeArrowheads="1"/>
          </p:cNvSpPr>
          <p:nvPr/>
        </p:nvSpPr>
        <p:spPr bwMode="auto">
          <a:xfrm>
            <a:off x="234778" y="285750"/>
            <a:ext cx="1752600" cy="368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4000" dirty="0">
                <a:solidFill>
                  <a:schemeClr val="accent2"/>
                </a:solidFill>
              </a:rPr>
              <a:t>The End</a:t>
            </a:r>
          </a:p>
          <a:p>
            <a:pPr algn="ctr">
              <a:buFontTx/>
              <a:buNone/>
            </a:pPr>
            <a:endParaRPr lang="en-US" altLang="en-US" dirty="0">
              <a:solidFill>
                <a:schemeClr val="accent2"/>
              </a:solidFill>
            </a:endParaRPr>
          </a:p>
          <a:p>
            <a:pPr algn="ctr">
              <a:buFontTx/>
              <a:buNone/>
            </a:pPr>
            <a:r>
              <a:rPr lang="en-US" altLang="en-US" dirty="0">
                <a:solidFill>
                  <a:schemeClr val="accent2"/>
                </a:solidFill>
              </a:rPr>
              <a:t>Next</a:t>
            </a:r>
          </a:p>
          <a:p>
            <a:pPr algn="ctr">
              <a:buFontTx/>
              <a:buNone/>
            </a:pPr>
            <a:r>
              <a:rPr lang="en-US" altLang="en-US" dirty="0">
                <a:solidFill>
                  <a:schemeClr val="accent2"/>
                </a:solidFill>
              </a:rPr>
              <a:t>Event</a:t>
            </a:r>
          </a:p>
          <a:p>
            <a:pPr algn="ctr">
              <a:buFontTx/>
              <a:buNone/>
            </a:pPr>
            <a:r>
              <a:rPr lang="en-US" altLang="en-US" dirty="0" smtClean="0">
                <a:solidFill>
                  <a:schemeClr val="accent2"/>
                </a:solidFill>
              </a:rPr>
              <a:t>Feb </a:t>
            </a:r>
            <a:endParaRPr lang="en-US" altLang="en-US" dirty="0">
              <a:solidFill>
                <a:schemeClr val="accent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85750"/>
            <a:ext cx="6377405" cy="4343400"/>
          </a:xfrm>
          <a:prstGeom prst="rect">
            <a:avLst/>
          </a:prstGeom>
        </p:spPr>
      </p:pic>
      <p:sp>
        <p:nvSpPr>
          <p:cNvPr id="3" name="TextBox 2"/>
          <p:cNvSpPr txBox="1"/>
          <p:nvPr/>
        </p:nvSpPr>
        <p:spPr>
          <a:xfrm>
            <a:off x="6324600" y="591409"/>
            <a:ext cx="1981200" cy="369332"/>
          </a:xfrm>
          <a:prstGeom prst="rect">
            <a:avLst/>
          </a:prstGeom>
          <a:noFill/>
        </p:spPr>
        <p:txBody>
          <a:bodyPr wrap="square" rtlCol="0">
            <a:spAutoFit/>
          </a:bodyPr>
          <a:lstStyle/>
          <a:p>
            <a:r>
              <a:rPr lang="en-US" dirty="0" smtClean="0">
                <a:solidFill>
                  <a:srgbClr val="FFFF00"/>
                </a:solidFill>
              </a:rPr>
              <a:t>www.shsws.info</a:t>
            </a:r>
            <a:endParaRPr lang="en-US" dirty="0">
              <a:solidFill>
                <a:srgbClr val="FFFF00"/>
              </a:solidFill>
            </a:endParaRPr>
          </a:p>
        </p:txBody>
      </p:sp>
      <p:sp>
        <p:nvSpPr>
          <p:cNvPr id="6" name="TextBox 5"/>
          <p:cNvSpPr txBox="1"/>
          <p:nvPr/>
        </p:nvSpPr>
        <p:spPr>
          <a:xfrm>
            <a:off x="2743200" y="590550"/>
            <a:ext cx="1981200" cy="369332"/>
          </a:xfrm>
          <a:prstGeom prst="rect">
            <a:avLst/>
          </a:prstGeom>
          <a:noFill/>
        </p:spPr>
        <p:txBody>
          <a:bodyPr wrap="square" rtlCol="0">
            <a:spAutoFit/>
          </a:bodyPr>
          <a:lstStyle/>
          <a:p>
            <a:r>
              <a:rPr lang="en-US" dirty="0" smtClean="0">
                <a:solidFill>
                  <a:srgbClr val="FFFF00"/>
                </a:solidFill>
              </a:rPr>
              <a:t>New Website: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rot="10800000" flipV="1">
            <a:off x="152400" y="773836"/>
            <a:ext cx="4953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000" b="1" dirty="0">
                <a:solidFill>
                  <a:schemeClr val="accent2"/>
                </a:solidFill>
                <a:cs typeface="Arial" pitchFamily="34" charset="0"/>
              </a:rPr>
              <a:t>1. </a:t>
            </a:r>
            <a:r>
              <a:rPr lang="en-US" altLang="en-US" sz="1000" b="1" dirty="0" err="1" smtClean="0">
                <a:solidFill>
                  <a:schemeClr val="accent2"/>
                </a:solidFill>
                <a:cs typeface="Arial" pitchFamily="34" charset="0"/>
              </a:rPr>
              <a:t>Lagavulin</a:t>
            </a:r>
            <a:r>
              <a:rPr lang="en-US" altLang="en-US" sz="1000" b="1" dirty="0" smtClean="0">
                <a:solidFill>
                  <a:schemeClr val="accent2"/>
                </a:solidFill>
                <a:cs typeface="Arial" pitchFamily="34" charset="0"/>
              </a:rPr>
              <a:t> 16 yr. </a:t>
            </a:r>
            <a:r>
              <a:rPr lang="en-US" altLang="en-US" sz="1000" b="1" dirty="0">
                <a:solidFill>
                  <a:schemeClr val="accent2"/>
                </a:solidFill>
                <a:cs typeface="Arial" pitchFamily="34" charset="0"/>
              </a:rPr>
              <a:t>(</a:t>
            </a:r>
            <a:r>
              <a:rPr lang="en-US" altLang="en-US" sz="1000" b="1" dirty="0" smtClean="0">
                <a:solidFill>
                  <a:schemeClr val="accent2"/>
                </a:solidFill>
                <a:cs typeface="Arial" pitchFamily="34" charset="0"/>
              </a:rPr>
              <a:t>43%, </a:t>
            </a:r>
            <a:r>
              <a:rPr lang="en-US" altLang="en-US" sz="1000" b="1" dirty="0">
                <a:solidFill>
                  <a:schemeClr val="accent2"/>
                </a:solidFill>
                <a:cs typeface="Arial" pitchFamily="34" charset="0"/>
              </a:rPr>
              <a:t>OB, +/-2015)</a:t>
            </a:r>
            <a:endParaRPr lang="en-US" altLang="en-US" sz="1000" dirty="0">
              <a:solidFill>
                <a:schemeClr val="accent2"/>
              </a:solidFill>
              <a:cs typeface="Arial" pitchFamily="34" charset="0"/>
            </a:endParaRPr>
          </a:p>
          <a:p>
            <a:pPr>
              <a:spcBef>
                <a:spcPct val="0"/>
              </a:spcBef>
              <a:buFontTx/>
              <a:buNone/>
            </a:pPr>
            <a:r>
              <a:rPr lang="en-US" altLang="en-US" sz="1000" dirty="0" smtClean="0">
                <a:solidFill>
                  <a:schemeClr val="accent2"/>
                </a:solidFill>
                <a:cs typeface="Arial" pitchFamily="34" charset="0"/>
              </a:rPr>
              <a:t> </a:t>
            </a:r>
            <a:endParaRPr lang="en-US" altLang="en-US" sz="1000" dirty="0">
              <a:solidFill>
                <a:schemeClr val="accent2"/>
              </a:solidFill>
              <a:cs typeface="Arial" pitchFamily="34" charset="0"/>
            </a:endParaRPr>
          </a:p>
          <a:p>
            <a:r>
              <a:rPr lang="en-US" sz="1000" b="1" dirty="0">
                <a:solidFill>
                  <a:schemeClr val="accent2"/>
                </a:solidFill>
              </a:rPr>
              <a:t>Tasting Note by The Chaps at Master of Malt</a:t>
            </a:r>
          </a:p>
          <a:p>
            <a:r>
              <a:rPr lang="en-US" sz="1000" b="1" dirty="0">
                <a:solidFill>
                  <a:schemeClr val="accent2"/>
                </a:solidFill>
              </a:rPr>
              <a:t>Nose:</a:t>
            </a:r>
            <a:r>
              <a:rPr lang="en-US" sz="1000" dirty="0">
                <a:solidFill>
                  <a:schemeClr val="accent2"/>
                </a:solidFill>
              </a:rPr>
              <a:t> More like </a:t>
            </a:r>
            <a:r>
              <a:rPr lang="en-US" sz="1000" dirty="0" err="1">
                <a:solidFill>
                  <a:schemeClr val="accent2"/>
                </a:solidFill>
              </a:rPr>
              <a:t>Lapsang</a:t>
            </a:r>
            <a:r>
              <a:rPr lang="en-US" sz="1000" dirty="0">
                <a:solidFill>
                  <a:schemeClr val="accent2"/>
                </a:solidFill>
              </a:rPr>
              <a:t> </a:t>
            </a:r>
            <a:r>
              <a:rPr lang="en-US" sz="1000" dirty="0" err="1">
                <a:solidFill>
                  <a:schemeClr val="accent2"/>
                </a:solidFill>
              </a:rPr>
              <a:t>Souchong</a:t>
            </a:r>
            <a:r>
              <a:rPr lang="en-US" sz="1000" dirty="0">
                <a:solidFill>
                  <a:schemeClr val="accent2"/>
                </a:solidFill>
              </a:rPr>
              <a:t> tea than </a:t>
            </a:r>
            <a:r>
              <a:rPr lang="en-US" sz="1000" dirty="0" err="1">
                <a:solidFill>
                  <a:schemeClr val="accent2"/>
                </a:solidFill>
              </a:rPr>
              <a:t>Lapsang</a:t>
            </a:r>
            <a:r>
              <a:rPr lang="en-US" sz="1000" dirty="0">
                <a:solidFill>
                  <a:schemeClr val="accent2"/>
                </a:solidFill>
              </a:rPr>
              <a:t> </a:t>
            </a:r>
            <a:r>
              <a:rPr lang="en-US" sz="1000" dirty="0" err="1">
                <a:solidFill>
                  <a:schemeClr val="accent2"/>
                </a:solidFill>
              </a:rPr>
              <a:t>Souchong</a:t>
            </a:r>
            <a:r>
              <a:rPr lang="en-US" sz="1000" dirty="0">
                <a:solidFill>
                  <a:schemeClr val="accent2"/>
                </a:solidFill>
              </a:rPr>
              <a:t>! One of the smokiest noses from Islay. It's big, very, very concentrated, and redolent of iodine, sweet spices, good, mature sherry and creamy vanilla. Stunning.</a:t>
            </a:r>
          </a:p>
          <a:p>
            <a:r>
              <a:rPr lang="en-US" sz="1000" b="1" dirty="0">
                <a:solidFill>
                  <a:schemeClr val="accent2"/>
                </a:solidFill>
              </a:rPr>
              <a:t>Palate:</a:t>
            </a:r>
            <a:r>
              <a:rPr lang="en-US" sz="1000" dirty="0">
                <a:solidFill>
                  <a:schemeClr val="accent2"/>
                </a:solidFill>
              </a:rPr>
              <a:t> Very thick and rich. A massive mouthful of malt and sherry with good fruity sweetness, but also a wonderful sweetness. Big, powerful peat and oak.</a:t>
            </a:r>
          </a:p>
          <a:p>
            <a:r>
              <a:rPr lang="en-US" sz="1000" b="1" dirty="0">
                <a:solidFill>
                  <a:schemeClr val="accent2"/>
                </a:solidFill>
              </a:rPr>
              <a:t>Finish:</a:t>
            </a:r>
            <a:r>
              <a:rPr lang="en-US" sz="1000" dirty="0">
                <a:solidFill>
                  <a:schemeClr val="accent2"/>
                </a:solidFill>
              </a:rPr>
              <a:t> Long, spicy finish, figs, dates, peat smoke, vanilla</a:t>
            </a:r>
          </a:p>
          <a:p>
            <a:pPr>
              <a:spcBef>
                <a:spcPct val="0"/>
              </a:spcBef>
              <a:buFontTx/>
              <a:buNone/>
            </a:pPr>
            <a:r>
              <a:rPr lang="en-US" altLang="en-US" sz="1000" b="1" dirty="0" smtClean="0">
                <a:solidFill>
                  <a:schemeClr val="accent2"/>
                </a:solidFill>
                <a:latin typeface="Arial Narrow" pitchFamily="34" charset="0"/>
              </a:rPr>
              <a:t>Rated: </a:t>
            </a:r>
            <a:r>
              <a:rPr lang="en-US" altLang="en-US" sz="1000" dirty="0" smtClean="0">
                <a:solidFill>
                  <a:schemeClr val="accent2"/>
                </a:solidFill>
                <a:latin typeface="Arial Narrow" pitchFamily="34" charset="0"/>
              </a:rPr>
              <a:t>95/ 100</a:t>
            </a:r>
            <a:endParaRPr lang="en-US" altLang="en-US" sz="1000" dirty="0">
              <a:solidFill>
                <a:srgbClr val="666666"/>
              </a:solidFill>
              <a:latin typeface="Arial Narrow" pitchFamily="34" charset="0"/>
              <a:cs typeface="Arial" pitchFamily="34" charset="0"/>
            </a:endParaRPr>
          </a:p>
        </p:txBody>
      </p:sp>
      <p:pic>
        <p:nvPicPr>
          <p:cNvPr id="28675" name="Picture 2" descr="Three stars and a ha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144463"/>
            <a:ext cx="5238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1"/>
          <p:cNvSpPr txBox="1">
            <a:spLocks noChangeArrowheads="1"/>
          </p:cNvSpPr>
          <p:nvPr/>
        </p:nvSpPr>
        <p:spPr bwMode="auto">
          <a:xfrm>
            <a:off x="2522538" y="57150"/>
            <a:ext cx="448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solidFill>
                  <a:schemeClr val="accent2"/>
                </a:solidFill>
                <a:latin typeface="Copperplate Gothic Bold" pitchFamily="34" charset="0"/>
              </a:rPr>
              <a:t>Tasting Room Notes</a:t>
            </a:r>
          </a:p>
        </p:txBody>
      </p:sp>
      <p:sp>
        <p:nvSpPr>
          <p:cNvPr id="28677" name="Rectangle 3"/>
          <p:cNvSpPr>
            <a:spLocks noChangeArrowheads="1"/>
          </p:cNvSpPr>
          <p:nvPr/>
        </p:nvSpPr>
        <p:spPr bwMode="auto">
          <a:xfrm>
            <a:off x="152400" y="2978944"/>
            <a:ext cx="5105400" cy="202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000" b="1" i="1" dirty="0">
                <a:solidFill>
                  <a:schemeClr val="accent2"/>
                </a:solidFill>
              </a:rPr>
              <a:t>3. </a:t>
            </a:r>
            <a:r>
              <a:rPr lang="en-US" altLang="en-US" sz="1000" b="1" i="1" dirty="0" err="1">
                <a:solidFill>
                  <a:schemeClr val="accent2"/>
                </a:solidFill>
              </a:rPr>
              <a:t>Lagavulin</a:t>
            </a:r>
            <a:r>
              <a:rPr lang="en-US" altLang="en-US" sz="1000" b="1" i="1" dirty="0">
                <a:solidFill>
                  <a:schemeClr val="accent2"/>
                </a:solidFill>
              </a:rPr>
              <a:t> 12 Year 2014 Special Release   </a:t>
            </a:r>
          </a:p>
          <a:p>
            <a:pPr eaLnBrk="1" hangingPunct="1">
              <a:spcBef>
                <a:spcPct val="0"/>
              </a:spcBef>
              <a:buFontTx/>
              <a:buNone/>
            </a:pPr>
            <a:r>
              <a:rPr lang="en-US" altLang="en-US" sz="1000" b="1" dirty="0" err="1">
                <a:solidFill>
                  <a:schemeClr val="accent2"/>
                </a:solidFill>
              </a:rPr>
              <a:t>Colour</a:t>
            </a:r>
            <a:r>
              <a:rPr lang="en-US" altLang="en-US" sz="1000" b="1" dirty="0">
                <a:solidFill>
                  <a:schemeClr val="accent2"/>
                </a:solidFill>
              </a:rPr>
              <a:t>: </a:t>
            </a:r>
            <a:r>
              <a:rPr lang="en-US" altLang="en-US" sz="1000" dirty="0">
                <a:solidFill>
                  <a:schemeClr val="accent2"/>
                </a:solidFill>
              </a:rPr>
              <a:t>Golden</a:t>
            </a:r>
          </a:p>
          <a:p>
            <a:pPr>
              <a:buFontTx/>
              <a:buNone/>
            </a:pPr>
            <a:r>
              <a:rPr lang="en-US" altLang="en-US" sz="1000" b="1" dirty="0">
                <a:solidFill>
                  <a:schemeClr val="accent2"/>
                </a:solidFill>
              </a:rPr>
              <a:t>Nose:</a:t>
            </a:r>
            <a:r>
              <a:rPr lang="en-US" altLang="en-US" sz="1000" dirty="0">
                <a:solidFill>
                  <a:schemeClr val="accent2"/>
                </a:solidFill>
              </a:rPr>
              <a:t> Sweet sea salty smoke, citrus, green apple skin, leather, malt wine, pretty much everything you're after really.</a:t>
            </a:r>
          </a:p>
          <a:p>
            <a:pPr>
              <a:buFontTx/>
              <a:buNone/>
            </a:pPr>
            <a:r>
              <a:rPr lang="en-US" altLang="en-US" sz="1000" b="1" dirty="0">
                <a:solidFill>
                  <a:schemeClr val="accent2"/>
                </a:solidFill>
              </a:rPr>
              <a:t>Palate:</a:t>
            </a:r>
            <a:r>
              <a:rPr lang="en-US" altLang="en-US" sz="1000" dirty="0">
                <a:solidFill>
                  <a:schemeClr val="accent2"/>
                </a:solidFill>
              </a:rPr>
              <a:t> Candied lemons, lime marmalade, mixed fruit and nut all wrapped in a plume of big, dry, </a:t>
            </a:r>
            <a:r>
              <a:rPr lang="en-US" altLang="en-US" sz="1000" dirty="0" err="1">
                <a:solidFill>
                  <a:schemeClr val="accent2"/>
                </a:solidFill>
              </a:rPr>
              <a:t>savoury</a:t>
            </a:r>
            <a:r>
              <a:rPr lang="en-US" altLang="en-US" sz="1000" dirty="0">
                <a:solidFill>
                  <a:schemeClr val="accent2"/>
                </a:solidFill>
              </a:rPr>
              <a:t> smoke.</a:t>
            </a:r>
          </a:p>
          <a:p>
            <a:pPr>
              <a:buFontTx/>
              <a:buNone/>
            </a:pPr>
            <a:r>
              <a:rPr lang="en-US" altLang="en-US" sz="1000" b="1" dirty="0">
                <a:solidFill>
                  <a:schemeClr val="accent2"/>
                </a:solidFill>
              </a:rPr>
              <a:t>Finish:</a:t>
            </a:r>
            <a:r>
              <a:rPr lang="en-US" altLang="en-US" sz="1000" dirty="0">
                <a:solidFill>
                  <a:schemeClr val="accent2"/>
                </a:solidFill>
              </a:rPr>
              <a:t> Long with drying wood smoke.</a:t>
            </a:r>
          </a:p>
          <a:p>
            <a:pPr>
              <a:buFontTx/>
              <a:buNone/>
            </a:pPr>
            <a:r>
              <a:rPr lang="en-US" altLang="en-US" sz="1000" b="1" dirty="0">
                <a:solidFill>
                  <a:schemeClr val="accent2"/>
                </a:solidFill>
              </a:rPr>
              <a:t>Overall:</a:t>
            </a:r>
            <a:r>
              <a:rPr lang="en-US" altLang="en-US" sz="1000" dirty="0">
                <a:solidFill>
                  <a:schemeClr val="accent2"/>
                </a:solidFill>
              </a:rPr>
              <a:t> Slightly different again this year, with many commenting on its dryness. Best </a:t>
            </a:r>
            <a:r>
              <a:rPr lang="en-US" altLang="en-US" sz="1000" dirty="0" err="1">
                <a:solidFill>
                  <a:schemeClr val="accent2"/>
                </a:solidFill>
              </a:rPr>
              <a:t>Laggie</a:t>
            </a:r>
            <a:r>
              <a:rPr lang="en-US" altLang="en-US" sz="1000" dirty="0">
                <a:solidFill>
                  <a:schemeClr val="accent2"/>
                </a:solidFill>
              </a:rPr>
              <a:t> 12 since 2002 1</a:t>
            </a:r>
            <a:r>
              <a:rPr lang="en-US" altLang="en-US" sz="1000" baseline="30000" dirty="0">
                <a:solidFill>
                  <a:schemeClr val="accent2"/>
                </a:solidFill>
              </a:rPr>
              <a:t>st</a:t>
            </a:r>
            <a:r>
              <a:rPr lang="en-US" altLang="en-US" sz="1000" dirty="0">
                <a:solidFill>
                  <a:schemeClr val="accent2"/>
                </a:solidFill>
              </a:rPr>
              <a:t> edition.</a:t>
            </a:r>
            <a:endParaRPr lang="en-US" altLang="en-US" sz="1000" dirty="0">
              <a:solidFill>
                <a:srgbClr val="400080"/>
              </a:solidFill>
            </a:endParaRPr>
          </a:p>
          <a:p>
            <a:pPr eaLnBrk="1" hangingPunct="1">
              <a:spcBef>
                <a:spcPct val="0"/>
              </a:spcBef>
              <a:buFontTx/>
              <a:buNone/>
            </a:pPr>
            <a:r>
              <a:rPr lang="en-US" altLang="en-US" sz="1000" b="1" dirty="0" err="1" smtClean="0">
                <a:solidFill>
                  <a:schemeClr val="accent2"/>
                </a:solidFill>
              </a:rPr>
              <a:t>Lagavulin</a:t>
            </a:r>
            <a:r>
              <a:rPr lang="en-US" altLang="en-US" sz="1000" b="1" dirty="0" smtClean="0">
                <a:solidFill>
                  <a:schemeClr val="accent2"/>
                </a:solidFill>
              </a:rPr>
              <a:t> </a:t>
            </a:r>
            <a:r>
              <a:rPr lang="en-US" altLang="en-US" sz="1000" dirty="0">
                <a:solidFill>
                  <a:schemeClr val="accent2"/>
                </a:solidFill>
              </a:rPr>
              <a:t>– </a:t>
            </a:r>
            <a:r>
              <a:rPr lang="en-US" altLang="en-US" sz="1000" dirty="0" smtClean="0">
                <a:solidFill>
                  <a:schemeClr val="accent2"/>
                </a:solidFill>
              </a:rPr>
              <a:t>Islay</a:t>
            </a:r>
            <a:r>
              <a:rPr lang="en-US" altLang="en-US" sz="1000" dirty="0">
                <a:solidFill>
                  <a:schemeClr val="accent2"/>
                </a:solidFill>
              </a:rPr>
              <a:t>		Special Release: </a:t>
            </a:r>
            <a:r>
              <a:rPr lang="en-US" altLang="en-US" sz="1000" b="1" dirty="0">
                <a:solidFill>
                  <a:schemeClr val="accent2"/>
                </a:solidFill>
              </a:rPr>
              <a:t>2 bottles</a:t>
            </a:r>
            <a:endParaRPr lang="en-US" altLang="en-US" sz="1000" dirty="0">
              <a:solidFill>
                <a:schemeClr val="accent2"/>
              </a:solidFill>
            </a:endParaRPr>
          </a:p>
          <a:p>
            <a:pPr eaLnBrk="1" hangingPunct="1">
              <a:spcBef>
                <a:spcPct val="0"/>
              </a:spcBef>
              <a:buFontTx/>
              <a:buNone/>
            </a:pPr>
            <a:r>
              <a:rPr lang="en-US" altLang="en-US" sz="1000" dirty="0">
                <a:solidFill>
                  <a:schemeClr val="accent2"/>
                </a:solidFill>
              </a:rPr>
              <a:t>Cask Strength	</a:t>
            </a:r>
            <a:r>
              <a:rPr lang="en-US" altLang="en-US" sz="1000" dirty="0" smtClean="0">
                <a:solidFill>
                  <a:schemeClr val="accent2"/>
                </a:solidFill>
              </a:rPr>
              <a:t>	</a:t>
            </a:r>
            <a:r>
              <a:rPr lang="en-US" altLang="en-US" sz="1000" b="1" dirty="0" smtClean="0">
                <a:solidFill>
                  <a:schemeClr val="accent2"/>
                </a:solidFill>
              </a:rPr>
              <a:t>Proof</a:t>
            </a:r>
            <a:r>
              <a:rPr lang="en-US" altLang="en-US" sz="1000" dirty="0">
                <a:solidFill>
                  <a:schemeClr val="accent2"/>
                </a:solidFill>
              </a:rPr>
              <a:t>: 108.8º </a:t>
            </a:r>
            <a:r>
              <a:rPr lang="en-US" altLang="en-US" sz="1000" dirty="0" smtClean="0">
                <a:solidFill>
                  <a:schemeClr val="accent2"/>
                </a:solidFill>
              </a:rPr>
              <a:t>		</a:t>
            </a:r>
            <a:r>
              <a:rPr lang="en-US" altLang="en-US" sz="1000" b="1" dirty="0" smtClean="0">
                <a:solidFill>
                  <a:schemeClr val="accent2"/>
                </a:solidFill>
              </a:rPr>
              <a:t>Rated: </a:t>
            </a:r>
            <a:r>
              <a:rPr lang="en-US" altLang="en-US" sz="1000" dirty="0" smtClean="0">
                <a:solidFill>
                  <a:schemeClr val="accent2"/>
                </a:solidFill>
              </a:rPr>
              <a:t>Way up there!</a:t>
            </a:r>
            <a:endParaRPr lang="en-US" altLang="en-US" sz="1800" dirty="0">
              <a:solidFill>
                <a:schemeClr val="accent2"/>
              </a:solidFill>
            </a:endParaRPr>
          </a:p>
        </p:txBody>
      </p:sp>
      <p:sp>
        <p:nvSpPr>
          <p:cNvPr id="28678" name="Rectangle 3"/>
          <p:cNvSpPr>
            <a:spLocks noChangeArrowheads="1"/>
          </p:cNvSpPr>
          <p:nvPr/>
        </p:nvSpPr>
        <p:spPr bwMode="auto">
          <a:xfrm>
            <a:off x="5410200" y="696892"/>
            <a:ext cx="3733800" cy="423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r>
              <a:rPr lang="en-US" altLang="en-US" sz="1000" b="1" i="1" dirty="0">
                <a:solidFill>
                  <a:schemeClr val="accent2"/>
                </a:solidFill>
              </a:rPr>
              <a:t>2. </a:t>
            </a:r>
            <a:r>
              <a:rPr lang="en-US" sz="1000" b="1" dirty="0" err="1">
                <a:solidFill>
                  <a:schemeClr val="accent2"/>
                </a:solidFill>
              </a:rPr>
              <a:t>Lagavulin</a:t>
            </a:r>
            <a:r>
              <a:rPr lang="en-US" sz="1000" b="1" dirty="0">
                <a:solidFill>
                  <a:schemeClr val="accent2"/>
                </a:solidFill>
              </a:rPr>
              <a:t> </a:t>
            </a:r>
            <a:r>
              <a:rPr lang="en-US" sz="1000" b="1" dirty="0" smtClean="0">
                <a:solidFill>
                  <a:schemeClr val="accent2"/>
                </a:solidFill>
              </a:rPr>
              <a:t>Distillers Edition </a:t>
            </a:r>
            <a:r>
              <a:rPr lang="en-US" sz="1000" b="1" dirty="0">
                <a:solidFill>
                  <a:schemeClr val="accent2"/>
                </a:solidFill>
              </a:rPr>
              <a:t>1998 (2014 release)</a:t>
            </a:r>
            <a:endParaRPr lang="en-US" sz="1000" dirty="0">
              <a:solidFill>
                <a:schemeClr val="accent2"/>
              </a:solidFill>
            </a:endParaRPr>
          </a:p>
          <a:p>
            <a:r>
              <a:rPr lang="en-US" sz="1000" b="1" dirty="0">
                <a:solidFill>
                  <a:schemeClr val="accent2"/>
                </a:solidFill>
              </a:rPr>
              <a:t>Color:</a:t>
            </a:r>
            <a:r>
              <a:rPr lang="en-US" sz="1000" dirty="0">
                <a:solidFill>
                  <a:schemeClr val="accent2"/>
                </a:solidFill>
              </a:rPr>
              <a:t> rich honey gold, touch of amber</a:t>
            </a:r>
          </a:p>
          <a:p>
            <a:r>
              <a:rPr lang="en-US" sz="1000" b="1" dirty="0">
                <a:solidFill>
                  <a:schemeClr val="accent2"/>
                </a:solidFill>
              </a:rPr>
              <a:t>Nose:</a:t>
            </a:r>
            <a:r>
              <a:rPr lang="en-US" sz="1000" dirty="0">
                <a:solidFill>
                  <a:schemeClr val="accent2"/>
                </a:solidFill>
              </a:rPr>
              <a:t> sherry &amp; honey sweetness, rich smoke, floral smooth </a:t>
            </a:r>
            <a:r>
              <a:rPr lang="en-US" sz="1000" dirty="0" smtClean="0">
                <a:solidFill>
                  <a:schemeClr val="accent2"/>
                </a:solidFill>
              </a:rPr>
              <a:t>caramel, new </a:t>
            </a:r>
            <a:r>
              <a:rPr lang="en-US" sz="1000" dirty="0">
                <a:solidFill>
                  <a:schemeClr val="accent2"/>
                </a:solidFill>
              </a:rPr>
              <a:t>wood &amp; cereal.</a:t>
            </a:r>
          </a:p>
          <a:p>
            <a:r>
              <a:rPr lang="en-US" sz="1000" b="1" dirty="0">
                <a:solidFill>
                  <a:schemeClr val="accent2"/>
                </a:solidFill>
              </a:rPr>
              <a:t>Palate:</a:t>
            </a:r>
            <a:r>
              <a:rPr lang="en-US" sz="1000" dirty="0">
                <a:solidFill>
                  <a:schemeClr val="accent2"/>
                </a:solidFill>
              </a:rPr>
              <a:t> smooth sweet </a:t>
            </a:r>
            <a:r>
              <a:rPr lang="en-US" sz="1000" dirty="0" err="1">
                <a:solidFill>
                  <a:schemeClr val="accent2"/>
                </a:solidFill>
              </a:rPr>
              <a:t>smokey</a:t>
            </a:r>
            <a:r>
              <a:rPr lang="en-US" sz="1000" dirty="0">
                <a:solidFill>
                  <a:schemeClr val="accent2"/>
                </a:solidFill>
              </a:rPr>
              <a:t> dried fruits. Raisins and oak.</a:t>
            </a:r>
          </a:p>
          <a:p>
            <a:r>
              <a:rPr lang="en-US" sz="1000" b="1" dirty="0">
                <a:solidFill>
                  <a:schemeClr val="accent2"/>
                </a:solidFill>
              </a:rPr>
              <a:t>Finish:</a:t>
            </a:r>
            <a:r>
              <a:rPr lang="en-US" sz="1000" dirty="0">
                <a:solidFill>
                  <a:schemeClr val="accent2"/>
                </a:solidFill>
              </a:rPr>
              <a:t> lingering warming sweet smoke, like the feeling of a warm fire on a fall evening, in a dram. Leaves a pleasant dry fruity mouthfeel.</a:t>
            </a:r>
          </a:p>
          <a:p>
            <a:r>
              <a:rPr lang="en-US" sz="1000" b="1" dirty="0">
                <a:solidFill>
                  <a:schemeClr val="accent2"/>
                </a:solidFill>
              </a:rPr>
              <a:t>Splash of water:</a:t>
            </a:r>
            <a:r>
              <a:rPr lang="en-US" sz="1000" dirty="0">
                <a:solidFill>
                  <a:schemeClr val="accent2"/>
                </a:solidFill>
              </a:rPr>
              <a:t> draws out the sherry and smoke, brings out fresh fruit, apples in the nose. Palate sweetens up on the front, mellows out the smoke. Finish feels more fruity as well.</a:t>
            </a:r>
          </a:p>
          <a:p>
            <a:r>
              <a:rPr lang="en-US" sz="1000" b="1" dirty="0" smtClean="0">
                <a:solidFill>
                  <a:schemeClr val="accent2"/>
                </a:solidFill>
              </a:rPr>
              <a:t>Wife </a:t>
            </a:r>
            <a:r>
              <a:rPr lang="en-US" sz="1000" b="1" dirty="0">
                <a:solidFill>
                  <a:schemeClr val="accent2"/>
                </a:solidFill>
              </a:rPr>
              <a:t>says:</a:t>
            </a:r>
            <a:r>
              <a:rPr lang="en-US" sz="1000" dirty="0">
                <a:solidFill>
                  <a:schemeClr val="accent2"/>
                </a:solidFill>
              </a:rPr>
              <a:t> "The smokiness hits a little bit later, pretty good. I like it."</a:t>
            </a:r>
          </a:p>
          <a:p>
            <a:r>
              <a:rPr lang="en-US" sz="1000" b="1" dirty="0">
                <a:solidFill>
                  <a:schemeClr val="accent2"/>
                </a:solidFill>
              </a:rPr>
              <a:t>Final thoughts:</a:t>
            </a:r>
            <a:r>
              <a:rPr lang="en-US" sz="1000" dirty="0">
                <a:solidFill>
                  <a:schemeClr val="accent2"/>
                </a:solidFill>
              </a:rPr>
              <a:t> Wow. It's everything I love about </a:t>
            </a:r>
            <a:r>
              <a:rPr lang="en-US" sz="1000" dirty="0" err="1">
                <a:solidFill>
                  <a:schemeClr val="accent2"/>
                </a:solidFill>
              </a:rPr>
              <a:t>Lagavulin</a:t>
            </a:r>
            <a:r>
              <a:rPr lang="en-US" sz="1000" dirty="0">
                <a:solidFill>
                  <a:schemeClr val="accent2"/>
                </a:solidFill>
              </a:rPr>
              <a:t> 16, bold and balanced smoke backed up with elegant complexity, plus lovely delicate sherry notes intermingled through the whole experience. This is my new favorite, and when the time comes to replace my bottle of </a:t>
            </a:r>
            <a:r>
              <a:rPr lang="en-US" sz="1000" dirty="0" err="1">
                <a:solidFill>
                  <a:schemeClr val="accent2"/>
                </a:solidFill>
              </a:rPr>
              <a:t>Lagavulin</a:t>
            </a:r>
            <a:r>
              <a:rPr lang="en-US" sz="1000" dirty="0">
                <a:solidFill>
                  <a:schemeClr val="accent2"/>
                </a:solidFill>
              </a:rPr>
              <a:t> 16, I'll be getting the Distiller's </a:t>
            </a:r>
            <a:r>
              <a:rPr lang="en-US" sz="1000" dirty="0" err="1" smtClean="0">
                <a:solidFill>
                  <a:schemeClr val="accent2"/>
                </a:solidFill>
              </a:rPr>
              <a:t>Edition.Finished</a:t>
            </a:r>
            <a:r>
              <a:rPr lang="en-US" sz="1000" dirty="0" smtClean="0">
                <a:solidFill>
                  <a:schemeClr val="accent2"/>
                </a:solidFill>
              </a:rPr>
              <a:t> in PX Sherry casks.</a:t>
            </a:r>
            <a:endParaRPr lang="en-US" sz="1000" dirty="0">
              <a:solidFill>
                <a:schemeClr val="accent2"/>
              </a:solidFill>
            </a:endParaRPr>
          </a:p>
          <a:p>
            <a:r>
              <a:rPr lang="en-US" sz="1000" b="1" dirty="0" smtClean="0">
                <a:solidFill>
                  <a:schemeClr val="accent2"/>
                </a:solidFill>
              </a:rPr>
              <a:t>Rated:</a:t>
            </a:r>
            <a:r>
              <a:rPr lang="en-US" sz="1000" dirty="0" smtClean="0">
                <a:solidFill>
                  <a:schemeClr val="accent2"/>
                </a:solidFill>
              </a:rPr>
              <a:t> 96 - 98/100</a:t>
            </a:r>
            <a:endParaRPr lang="en-US" sz="1000" dirty="0">
              <a:solidFill>
                <a:schemeClr val="accent2"/>
              </a:solidFill>
            </a:endParaRPr>
          </a:p>
        </p:txBody>
      </p:sp>
    </p:spTree>
    <p:extLst>
      <p:ext uri="{BB962C8B-B14F-4D97-AF65-F5344CB8AC3E}">
        <p14:creationId xmlns:p14="http://schemas.microsoft.com/office/powerpoint/2010/main" val="3414139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350"/>
            <a:ext cx="6629400" cy="749300"/>
          </a:xfrm>
        </p:spPr>
        <p:txBody>
          <a:bodyPr/>
          <a:lstStyle/>
          <a:p>
            <a:r>
              <a:rPr lang="en-US" altLang="en-US" sz="3200" smtClean="0">
                <a:solidFill>
                  <a:schemeClr val="accent2"/>
                </a:solidFill>
              </a:rPr>
              <a:t>SHSWS Value Comparison . . . </a:t>
            </a:r>
          </a:p>
        </p:txBody>
      </p:sp>
      <p:sp>
        <p:nvSpPr>
          <p:cNvPr id="26627" name="Title 1"/>
          <p:cNvSpPr txBox="1">
            <a:spLocks/>
          </p:cNvSpPr>
          <p:nvPr/>
        </p:nvSpPr>
        <p:spPr bwMode="auto">
          <a:xfrm>
            <a:off x="1752600" y="739775"/>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a:solidFill>
                  <a:schemeClr val="accent2"/>
                </a:solidFill>
              </a:rPr>
              <a:t>Extremely Rare and Highly Rated SHSWS Tastings</a:t>
            </a:r>
          </a:p>
          <a:p>
            <a:pPr>
              <a:spcBef>
                <a:spcPct val="0"/>
              </a:spcBef>
            </a:pPr>
            <a:endParaRPr lang="en-US" altLang="en-US" sz="1400">
              <a:solidFill>
                <a:schemeClr val="accent2"/>
              </a:solidFill>
            </a:endParaRPr>
          </a:p>
          <a:p>
            <a:pPr>
              <a:spcBef>
                <a:spcPct val="0"/>
              </a:spcBef>
            </a:pPr>
            <a:r>
              <a:rPr lang="en-US" altLang="en-US" sz="1400">
                <a:solidFill>
                  <a:schemeClr val="accent2"/>
                </a:solidFill>
              </a:rPr>
              <a:t> 46 Year Old Lochside		2 of 178</a:t>
            </a:r>
          </a:p>
          <a:p>
            <a:pPr>
              <a:spcBef>
                <a:spcPct val="0"/>
              </a:spcBef>
            </a:pPr>
            <a:r>
              <a:rPr lang="en-US" altLang="en-US" sz="1400">
                <a:solidFill>
                  <a:schemeClr val="accent2"/>
                </a:solidFill>
              </a:rPr>
              <a:t> 41 Year Old Longmorn	2 of 60</a:t>
            </a:r>
          </a:p>
          <a:p>
            <a:pPr>
              <a:spcBef>
                <a:spcPct val="0"/>
              </a:spcBef>
            </a:pPr>
            <a:r>
              <a:rPr lang="en-US" altLang="en-US" sz="1400">
                <a:solidFill>
                  <a:schemeClr val="accent2"/>
                </a:solidFill>
              </a:rPr>
              <a:t> 40 Year Old Longmorn	2 of 192</a:t>
            </a:r>
          </a:p>
          <a:p>
            <a:pPr>
              <a:spcBef>
                <a:spcPct val="0"/>
              </a:spcBef>
            </a:pPr>
            <a:r>
              <a:rPr lang="en-US" altLang="en-US" sz="1400">
                <a:solidFill>
                  <a:schemeClr val="accent2"/>
                </a:solidFill>
              </a:rPr>
              <a:t> 41 Year Old Strathisla - PV	1 of Ltd Release</a:t>
            </a:r>
          </a:p>
          <a:p>
            <a:pPr>
              <a:spcBef>
                <a:spcPct val="0"/>
              </a:spcBef>
            </a:pPr>
            <a:r>
              <a:rPr lang="en-US" altLang="en-US" sz="1400">
                <a:solidFill>
                  <a:schemeClr val="accent2"/>
                </a:solidFill>
              </a:rPr>
              <a:t> 40 Year Old Glenfarclas	2 of 60</a:t>
            </a:r>
          </a:p>
          <a:p>
            <a:pPr>
              <a:spcBef>
                <a:spcPct val="0"/>
              </a:spcBef>
            </a:pPr>
            <a:r>
              <a:rPr lang="en-US" altLang="en-US" sz="1400">
                <a:solidFill>
                  <a:schemeClr val="accent2"/>
                </a:solidFill>
              </a:rPr>
              <a:t> 34 Year Old Glen Moray - PC	</a:t>
            </a:r>
            <a:r>
              <a:rPr lang="en-US" altLang="en-US" sz="1400" b="1" i="1">
                <a:solidFill>
                  <a:schemeClr val="accent2"/>
                </a:solidFill>
              </a:rPr>
              <a:t>Last Bottle in the World</a:t>
            </a:r>
          </a:p>
          <a:p>
            <a:pPr>
              <a:spcBef>
                <a:spcPct val="0"/>
              </a:spcBef>
            </a:pPr>
            <a:r>
              <a:rPr lang="en-US" altLang="en-US" sz="1400">
                <a:solidFill>
                  <a:schemeClr val="accent2"/>
                </a:solidFill>
              </a:rPr>
              <a:t> 43 Year Old Glenrothes - PC	2 of 178</a:t>
            </a:r>
          </a:p>
          <a:p>
            <a:pPr>
              <a:spcBef>
                <a:spcPct val="0"/>
              </a:spcBef>
            </a:pPr>
            <a:r>
              <a:rPr lang="en-US" altLang="en-US" sz="1400">
                <a:solidFill>
                  <a:schemeClr val="accent2"/>
                </a:solidFill>
              </a:rPr>
              <a:t> 30 Year Old Glenrothes	2 of 171</a:t>
            </a:r>
          </a:p>
          <a:p>
            <a:pPr>
              <a:spcBef>
                <a:spcPct val="0"/>
              </a:spcBef>
            </a:pPr>
            <a:r>
              <a:rPr lang="en-US" altLang="en-US" sz="1400">
                <a:solidFill>
                  <a:schemeClr val="accent2"/>
                </a:solidFill>
              </a:rPr>
              <a:t> 30 Year Old Miltonduff - PC	2 of 138</a:t>
            </a:r>
          </a:p>
          <a:p>
            <a:pPr>
              <a:spcBef>
                <a:spcPct val="0"/>
              </a:spcBef>
            </a:pPr>
            <a:r>
              <a:rPr lang="en-US" altLang="en-US" sz="1400">
                <a:solidFill>
                  <a:schemeClr val="accent2"/>
                </a:solidFill>
              </a:rPr>
              <a:t> 28 Year Old Linkwood – BB	Ltd Release</a:t>
            </a:r>
          </a:p>
          <a:p>
            <a:pPr>
              <a:spcBef>
                <a:spcPct val="0"/>
              </a:spcBef>
            </a:pPr>
            <a:r>
              <a:rPr lang="en-US" altLang="en-US" sz="1400">
                <a:solidFill>
                  <a:schemeClr val="accent2"/>
                </a:solidFill>
              </a:rPr>
              <a:t> 23 Year Old Mannochmore	2 of 140</a:t>
            </a:r>
          </a:p>
          <a:p>
            <a:pPr>
              <a:spcBef>
                <a:spcPct val="0"/>
              </a:spcBef>
            </a:pPr>
            <a:r>
              <a:rPr lang="en-US" altLang="en-US" sz="1400">
                <a:solidFill>
                  <a:schemeClr val="accent2"/>
                </a:solidFill>
              </a:rPr>
              <a:t> 24 Year Old Bowmore 	2 of 238</a:t>
            </a:r>
          </a:p>
          <a:p>
            <a:pPr>
              <a:spcBef>
                <a:spcPct val="0"/>
              </a:spcBef>
              <a:buFontTx/>
              <a:buNone/>
            </a:pPr>
            <a:r>
              <a:rPr lang="en-US" altLang="en-US" sz="3600">
                <a:solidFill>
                  <a:schemeClr val="accent2"/>
                </a:solidFill>
              </a:rPr>
              <a:t>Value . . . Priceless</a:t>
            </a:r>
          </a:p>
          <a:p>
            <a:pPr>
              <a:spcBef>
                <a:spcPct val="0"/>
              </a:spcBef>
              <a:buFontTx/>
              <a:buNone/>
            </a:pPr>
            <a:r>
              <a:rPr lang="en-US" altLang="en-US" sz="1400">
                <a:solidFill>
                  <a:schemeClr val="accent2"/>
                </a:solidFill>
              </a:rPr>
              <a:t>		</a:t>
            </a:r>
          </a:p>
          <a:p>
            <a:pPr>
              <a:spcBef>
                <a:spcPct val="0"/>
              </a:spcBef>
            </a:pPr>
            <a:endParaRPr lang="en-US" altLang="en-US" sz="1400">
              <a:solidFill>
                <a:schemeClr val="accent2"/>
              </a:solidFill>
            </a:endParaRPr>
          </a:p>
          <a:p>
            <a:pPr>
              <a:spcBef>
                <a:spcPct val="0"/>
              </a:spcBef>
            </a:pPr>
            <a:endParaRPr lang="en-US" altLang="en-US" sz="1400">
              <a:solidFill>
                <a:schemeClr val="accent2"/>
              </a:solidFill>
            </a:endParaRPr>
          </a:p>
          <a:p>
            <a:pPr>
              <a:spcBef>
                <a:spcPct val="0"/>
              </a:spcBef>
            </a:pPr>
            <a:endParaRPr lang="en-US" altLang="en-US" sz="1400">
              <a:solidFill>
                <a:schemeClr val="accent2"/>
              </a:solidFill>
            </a:endParaRPr>
          </a:p>
          <a:p>
            <a:pPr>
              <a:spcBef>
                <a:spcPct val="0"/>
              </a:spcBef>
            </a:pPr>
            <a:endParaRPr lang="en-US" altLang="en-US" sz="1400">
              <a:solidFill>
                <a:schemeClr val="accent2"/>
              </a:solidFill>
            </a:endParaRPr>
          </a:p>
          <a:p>
            <a:pPr>
              <a:spcBef>
                <a:spcPct val="0"/>
              </a:spcBef>
            </a:pPr>
            <a:endParaRPr lang="en-US" altLang="en-US" sz="140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p:cNvSpPr txBox="1">
            <a:spLocks noChangeArrowheads="1"/>
          </p:cNvSpPr>
          <p:nvPr/>
        </p:nvSpPr>
        <p:spPr bwMode="auto">
          <a:xfrm>
            <a:off x="0" y="0"/>
            <a:ext cx="30480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7172" name="Text Box 10"/>
          <p:cNvSpPr txBox="1">
            <a:spLocks noChangeArrowheads="1"/>
          </p:cNvSpPr>
          <p:nvPr/>
        </p:nvSpPr>
        <p:spPr bwMode="auto">
          <a:xfrm>
            <a:off x="3429000" y="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solidFill>
                  <a:srgbClr val="FFFF00"/>
                </a:solidFill>
                <a:latin typeface="Monotype Corsiva" pitchFamily="66" charset="0"/>
              </a:rPr>
              <a:t>Summit Hill Scotch Whisky Society</a:t>
            </a:r>
          </a:p>
        </p:txBody>
      </p:sp>
      <p:sp>
        <p:nvSpPr>
          <p:cNvPr id="7173" name="Text Box 10"/>
          <p:cNvSpPr txBox="1">
            <a:spLocks noChangeArrowheads="1"/>
          </p:cNvSpPr>
          <p:nvPr/>
        </p:nvSpPr>
        <p:spPr bwMode="auto">
          <a:xfrm>
            <a:off x="381000" y="3409950"/>
            <a:ext cx="78486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solidFill>
                  <a:srgbClr val="FFFF00"/>
                </a:solidFill>
                <a:latin typeface="Monotype Corsiva" pitchFamily="66" charset="0"/>
              </a:rPr>
              <a:t>	Let’s grab </a:t>
            </a:r>
            <a:r>
              <a:rPr lang="en-US" altLang="en-US" sz="4400" b="1">
                <a:solidFill>
                  <a:srgbClr val="FFFF00"/>
                </a:solidFill>
                <a:latin typeface="Monotype Corsiva" pitchFamily="66" charset="0"/>
              </a:rPr>
              <a:t>Tasting One . . .</a:t>
            </a:r>
            <a:r>
              <a:rPr lang="en-US" altLang="en-US" sz="1200" b="1">
                <a:solidFill>
                  <a:srgbClr val="FFFF00"/>
                </a:solidFill>
                <a:latin typeface="Monotype Corsiva" pitchFamily="66" charset="0"/>
              </a:rPr>
              <a:t> </a:t>
            </a:r>
          </a:p>
          <a:p>
            <a:pPr algn="ctr" eaLnBrk="1" hangingPunct="1">
              <a:spcBef>
                <a:spcPct val="50000"/>
              </a:spcBef>
              <a:buFontTx/>
              <a:buNone/>
            </a:pPr>
            <a:r>
              <a:rPr lang="en-US" altLang="en-US" sz="1200" b="1">
                <a:solidFill>
                  <a:srgbClr val="FFFF00"/>
                </a:solidFill>
                <a:latin typeface="Monotype Corsiva" pitchFamily="66" charset="0"/>
              </a:rPr>
              <a:t> </a:t>
            </a:r>
            <a:endParaRPr lang="en-US" altLang="en-US" sz="2400" b="1">
              <a:solidFill>
                <a:srgbClr val="FFFF00"/>
              </a:solidFill>
              <a:latin typeface="Monotype Corsiva" pitchFamily="66" charset="0"/>
            </a:endParaRPr>
          </a:p>
        </p:txBody>
      </p:sp>
      <p:sp>
        <p:nvSpPr>
          <p:cNvPr id="7174" name="Text Box 10"/>
          <p:cNvSpPr txBox="1">
            <a:spLocks noChangeArrowheads="1"/>
          </p:cNvSpPr>
          <p:nvPr/>
        </p:nvSpPr>
        <p:spPr bwMode="auto">
          <a:xfrm>
            <a:off x="-76200" y="1895475"/>
            <a:ext cx="8763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solidFill>
                  <a:srgbClr val="FFFF00"/>
                </a:solidFill>
                <a:latin typeface="Monotype Corsiva" pitchFamily="66" charset="0"/>
              </a:rPr>
              <a:t>	</a:t>
            </a:r>
            <a:r>
              <a:rPr lang="en-US" altLang="en-US" sz="4400" b="1">
                <a:solidFill>
                  <a:srgbClr val="FFFF00"/>
                </a:solidFill>
                <a:latin typeface="Monotype Corsiva" pitchFamily="66" charset="0"/>
              </a:rPr>
              <a:t>A Special Welcome to all of our Guests</a:t>
            </a:r>
          </a:p>
        </p:txBody>
      </p:sp>
    </p:spTree>
  </p:cSld>
  <p:clrMapOvr>
    <a:masterClrMapping/>
  </p:clrMapOvr>
  <p:transition advTm="926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6350"/>
            <a:ext cx="34290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grpSp>
        <p:nvGrpSpPr>
          <p:cNvPr id="9219" name="Group 1"/>
          <p:cNvGrpSpPr>
            <a:grpSpLocks/>
          </p:cNvGrpSpPr>
          <p:nvPr/>
        </p:nvGrpSpPr>
        <p:grpSpPr bwMode="auto">
          <a:xfrm>
            <a:off x="260350" y="1590675"/>
            <a:ext cx="8426450" cy="3394075"/>
            <a:chOff x="325120" y="1623357"/>
            <a:chExt cx="8145780" cy="3394731"/>
          </a:xfrm>
        </p:grpSpPr>
        <p:sp>
          <p:nvSpPr>
            <p:cNvPr id="9221" name="Rectangle 7"/>
            <p:cNvSpPr>
              <a:spLocks noChangeArrowheads="1"/>
            </p:cNvSpPr>
            <p:nvPr/>
          </p:nvSpPr>
          <p:spPr bwMode="auto">
            <a:xfrm>
              <a:off x="1632903" y="1692475"/>
              <a:ext cx="5164138"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rgbClr val="0033CC"/>
                  </a:solidFill>
                </a:rPr>
                <a:t>Stage 1 - </a:t>
              </a:r>
              <a:r>
                <a:rPr lang="en-US" altLang="en-US" sz="2400" b="1">
                  <a:solidFill>
                    <a:srgbClr val="400080"/>
                  </a:solidFill>
                </a:rPr>
                <a:t>Observe</a:t>
              </a:r>
              <a:r>
                <a:rPr lang="en-US" altLang="en-US" sz="1600" b="1">
                  <a:solidFill>
                    <a:srgbClr val="0033CC"/>
                  </a:solidFill>
                </a:rPr>
                <a:t/>
              </a:r>
              <a:br>
                <a:rPr lang="en-US" altLang="en-US" sz="1600" b="1">
                  <a:solidFill>
                    <a:srgbClr val="0033CC"/>
                  </a:solidFill>
                </a:rPr>
              </a:br>
              <a:r>
                <a:rPr lang="en-US" altLang="en-US" sz="1000" b="1">
                  <a:solidFill>
                    <a:srgbClr val="0033CC"/>
                  </a:solidFill>
                </a:rPr>
                <a:t>Enjoy the whisky’s color (this will tell you something about the wood in which it has been matured), brightness (un-chill-filtered whiskies often go slightly hazy with water) and viscosity (see the ‘tears’ on the inside of the glass when you swirl the spirit). </a:t>
              </a:r>
              <a:br>
                <a:rPr lang="en-US" altLang="en-US" sz="1000" b="1">
                  <a:solidFill>
                    <a:srgbClr val="0033CC"/>
                  </a:solidFill>
                </a:rPr>
              </a:br>
              <a:endParaRPr lang="en-US" altLang="en-US" sz="1000" b="1">
                <a:solidFill>
                  <a:srgbClr val="0033CC"/>
                </a:solidFill>
              </a:endParaRPr>
            </a:p>
          </p:txBody>
        </p:sp>
        <p:sp>
          <p:nvSpPr>
            <p:cNvPr id="9222" name="Rectangle 8"/>
            <p:cNvSpPr>
              <a:spLocks noChangeArrowheads="1"/>
            </p:cNvSpPr>
            <p:nvPr/>
          </p:nvSpPr>
          <p:spPr bwMode="auto">
            <a:xfrm>
              <a:off x="1826736" y="2694523"/>
              <a:ext cx="4572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rgbClr val="0033CC"/>
                  </a:solidFill>
                </a:rPr>
                <a:t>Stage 2 – </a:t>
              </a:r>
              <a:r>
                <a:rPr lang="en-US" altLang="en-US" sz="2400" b="1">
                  <a:solidFill>
                    <a:srgbClr val="400080"/>
                  </a:solidFill>
                </a:rPr>
                <a:t>Nosing </a:t>
              </a:r>
              <a:r>
                <a:rPr lang="en-US" altLang="en-US" sz="1200" b="1">
                  <a:solidFill>
                    <a:srgbClr val="0033CC"/>
                  </a:solidFill>
                </a:rPr>
                <a:t> </a:t>
              </a:r>
              <a:r>
                <a:rPr lang="en-US" altLang="en-US" sz="1000" b="1">
                  <a:solidFill>
                    <a:srgbClr val="0033CC"/>
                  </a:solidFill>
                </a:rPr>
                <a:t>(Neat, Diluted described on next slide)</a:t>
              </a:r>
              <a:r>
                <a:rPr lang="en-US" altLang="en-US" sz="1200" b="1">
                  <a:solidFill>
                    <a:srgbClr val="0033CC"/>
                  </a:solidFill>
                </a:rPr>
                <a:t/>
              </a:r>
              <a:br>
                <a:rPr lang="en-US" altLang="en-US" sz="1200" b="1">
                  <a:solidFill>
                    <a:srgbClr val="0033CC"/>
                  </a:solidFill>
                </a:rPr>
              </a:br>
              <a:r>
                <a:rPr lang="en-US" altLang="en-US" sz="1000" b="1">
                  <a:solidFill>
                    <a:srgbClr val="0033CC"/>
                  </a:solidFill>
                </a:rPr>
                <a:t>Sniff cautiously (mouth open or you may ‘burn’ your nose), and observe the nose-feel’ - prickly, cooling warming, etc. Then note the primary aromas - first impressions are all important here. Bear in mind the overall complexity and intensity of the sample. Repeat the undiluted nosings experimenting with distance to draw out different aromas</a:t>
              </a:r>
              <a:r>
                <a:rPr lang="en-US" altLang="en-US" sz="1000" b="1"/>
                <a:t>.</a:t>
              </a:r>
              <a:r>
                <a:rPr lang="en-US" altLang="en-US" sz="1200" b="1"/>
                <a:t/>
              </a:r>
              <a:br>
                <a:rPr lang="en-US" altLang="en-US" sz="1200" b="1"/>
              </a:br>
              <a:endParaRPr lang="en-US" altLang="en-US" sz="1200" b="1"/>
            </a:p>
          </p:txBody>
        </p:sp>
        <p:sp>
          <p:nvSpPr>
            <p:cNvPr id="9223" name="Rectangle 9"/>
            <p:cNvSpPr>
              <a:spLocks noChangeArrowheads="1"/>
            </p:cNvSpPr>
            <p:nvPr/>
          </p:nvSpPr>
          <p:spPr bwMode="auto">
            <a:xfrm>
              <a:off x="2239168" y="3929318"/>
              <a:ext cx="454263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33CC"/>
                  </a:solidFill>
                </a:rPr>
                <a:t>Stage 3 - </a:t>
              </a:r>
              <a:r>
                <a:rPr lang="en-US" altLang="en-US" sz="2400" b="1">
                  <a:solidFill>
                    <a:srgbClr val="400080"/>
                  </a:solidFill>
                </a:rPr>
                <a:t>Tasting</a:t>
              </a:r>
              <a:r>
                <a:rPr lang="en-US" altLang="en-US" sz="1800">
                  <a:solidFill>
                    <a:srgbClr val="0033CC"/>
                  </a:solidFill>
                </a:rPr>
                <a:t/>
              </a:r>
              <a:br>
                <a:rPr lang="en-US" altLang="en-US" sz="1800">
                  <a:solidFill>
                    <a:srgbClr val="0033CC"/>
                  </a:solidFill>
                </a:rPr>
              </a:br>
              <a:r>
                <a:rPr lang="en-US" altLang="en-US" sz="1000" b="1">
                  <a:solidFill>
                    <a:srgbClr val="0033CC"/>
                  </a:solidFill>
                </a:rPr>
                <a:t>Take a sip of the whisky now. Remember that most prefer to either hold their breathe or to exhale slowly while sipping to avoid burning the nose. Coat the tongue, chew and wait for the tastes and finish. Some single malts can have a very long and lingering finish, so waaaaaait for it!</a:t>
              </a:r>
            </a:p>
          </p:txBody>
        </p:sp>
        <p:pic>
          <p:nvPicPr>
            <p:cNvPr id="9224"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195" y="1623357"/>
              <a:ext cx="12387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120" y="2694523"/>
              <a:ext cx="1233171"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1195" y="3600450"/>
              <a:ext cx="145970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Rectangle 5"/>
          <p:cNvSpPr>
            <a:spLocks noChangeArrowheads="1"/>
          </p:cNvSpPr>
          <p:nvPr/>
        </p:nvSpPr>
        <p:spPr bwMode="auto">
          <a:xfrm>
            <a:off x="735013" y="758825"/>
            <a:ext cx="6172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i="1">
                <a:solidFill>
                  <a:srgbClr val="0033CC"/>
                </a:solidFill>
                <a:latin typeface="Arial Narrow" pitchFamily="34" charset="0"/>
              </a:rPr>
              <a:t>Guests, Please confer with your sponsor if you</a:t>
            </a:r>
          </a:p>
          <a:p>
            <a:pPr algn="ctr" eaLnBrk="1" hangingPunct="1">
              <a:spcBef>
                <a:spcPct val="0"/>
              </a:spcBef>
              <a:buFontTx/>
              <a:buNone/>
            </a:pPr>
            <a:r>
              <a:rPr lang="en-US" altLang="en-US" sz="2400" b="1" i="1">
                <a:solidFill>
                  <a:srgbClr val="0033CC"/>
                </a:solidFill>
                <a:latin typeface="Arial Narrow" pitchFamily="34" charset="0"/>
              </a:rPr>
              <a:t>Have any questions on Nosing, Tasting, Etc.!</a:t>
            </a:r>
          </a:p>
        </p:txBody>
      </p:sp>
    </p:spTree>
    <p:custDataLst>
      <p:tags r:id="rId1"/>
    </p:custDataLst>
  </p:cSld>
  <p:clrMapOvr>
    <a:masterClrMapping/>
  </p:clrMapOvr>
  <p:transition advTm="1136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2971800" cy="769938"/>
          </a:xfrm>
          <a:prstGeom prst="rect">
            <a:avLst/>
          </a:prstGeom>
          <a:solidFill>
            <a:srgbClr val="FFFF99"/>
          </a:solidFill>
          <a:ln w="15875">
            <a:solidFill>
              <a:srgbClr val="003366"/>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400" b="1">
                <a:solidFill>
                  <a:schemeClr val="accent2"/>
                </a:solidFill>
                <a:latin typeface="Monotype Corsiva" pitchFamily="66" charset="0"/>
              </a:rPr>
              <a:t>SHSWS</a:t>
            </a:r>
          </a:p>
        </p:txBody>
      </p:sp>
      <p:sp>
        <p:nvSpPr>
          <p:cNvPr id="11267" name="Rectangle 3"/>
          <p:cNvSpPr>
            <a:spLocks noChangeArrowheads="1"/>
          </p:cNvSpPr>
          <p:nvPr/>
        </p:nvSpPr>
        <p:spPr bwMode="auto">
          <a:xfrm>
            <a:off x="184150" y="1047750"/>
            <a:ext cx="88836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chemeClr val="accent2"/>
                </a:solidFill>
              </a:rPr>
              <a:t>		Tasting #1 – Glen Moray – Presidents Choice   </a:t>
            </a:r>
          </a:p>
          <a:p>
            <a:pPr algn="ctr" eaLnBrk="1" hangingPunct="1">
              <a:spcBef>
                <a:spcPct val="0"/>
              </a:spcBef>
              <a:buFontTx/>
              <a:buNone/>
            </a:pPr>
            <a:r>
              <a:rPr lang="en-US" altLang="en-US" sz="1800" b="1" i="1">
                <a:solidFill>
                  <a:schemeClr val="accent2"/>
                </a:solidFill>
              </a:rPr>
              <a:t>“Oh How Joyfully”</a:t>
            </a:r>
          </a:p>
          <a:p>
            <a:pPr eaLnBrk="1" hangingPunct="1">
              <a:spcBef>
                <a:spcPct val="0"/>
              </a:spcBef>
              <a:buFontTx/>
              <a:buNone/>
            </a:pPr>
            <a:r>
              <a:rPr lang="en-US" altLang="en-US" sz="1800" b="1">
                <a:solidFill>
                  <a:schemeClr val="accent2"/>
                </a:solidFill>
              </a:rPr>
              <a:t>Colour: </a:t>
            </a:r>
            <a:r>
              <a:rPr lang="en-US" altLang="en-US" sz="1800">
                <a:solidFill>
                  <a:schemeClr val="accent2"/>
                </a:solidFill>
              </a:rPr>
              <a:t>Light</a:t>
            </a:r>
            <a:r>
              <a:rPr lang="en-US" altLang="en-US" sz="1800" b="1">
                <a:solidFill>
                  <a:schemeClr val="accent2"/>
                </a:solidFill>
              </a:rPr>
              <a:t> </a:t>
            </a:r>
            <a:r>
              <a:rPr lang="en-US" altLang="en-US" sz="1800">
                <a:solidFill>
                  <a:schemeClr val="accent2"/>
                </a:solidFill>
              </a:rPr>
              <a:t>Amber </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Nose</a:t>
            </a:r>
            <a:r>
              <a:rPr lang="en-US" altLang="en-US" sz="1800">
                <a:solidFill>
                  <a:schemeClr val="accent2"/>
                </a:solidFill>
              </a:rPr>
              <a:t>: Very gentle start, baked apples, anise-flavored cookies, and a fresh cut fir tree.</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Palate:</a:t>
            </a:r>
            <a:r>
              <a:rPr lang="en-US" altLang="en-US" sz="1800">
                <a:solidFill>
                  <a:schemeClr val="accent2"/>
                </a:solidFill>
              </a:rPr>
              <a:t> The taste is honey mouth coating with sandalwood and resin.</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Diluted: </a:t>
            </a:r>
            <a:r>
              <a:rPr lang="en-US" altLang="en-US" sz="1800">
                <a:solidFill>
                  <a:schemeClr val="accent2"/>
                </a:solidFill>
              </a:rPr>
              <a:t>Adding water brings candied orange and citrus peel, dried fruits and a mixture of light woodiness, fragrant spices and fresh mint. </a:t>
            </a:r>
          </a:p>
          <a:p>
            <a:pPr eaLnBrk="1" hangingPunct="1">
              <a:spcBef>
                <a:spcPct val="0"/>
              </a:spcBef>
              <a:buFontTx/>
              <a:buNone/>
            </a:pPr>
            <a:endParaRPr lang="en-US" altLang="en-US" sz="1800" b="1">
              <a:solidFill>
                <a:schemeClr val="accent2"/>
              </a:solidFill>
            </a:endParaRPr>
          </a:p>
          <a:p>
            <a:pPr eaLnBrk="1" hangingPunct="1">
              <a:spcBef>
                <a:spcPct val="0"/>
              </a:spcBef>
              <a:buFontTx/>
              <a:buNone/>
            </a:pPr>
            <a:r>
              <a:rPr lang="en-US" altLang="en-US" sz="1800" b="1">
                <a:solidFill>
                  <a:schemeClr val="accent2"/>
                </a:solidFill>
              </a:rPr>
              <a:t>Glen Moray </a:t>
            </a:r>
            <a:r>
              <a:rPr lang="en-US" altLang="en-US" sz="1800">
                <a:solidFill>
                  <a:schemeClr val="accent2"/>
                </a:solidFill>
              </a:rPr>
              <a:t>– Speyside		Extr. Rare : </a:t>
            </a:r>
            <a:r>
              <a:rPr lang="en-US" altLang="en-US" sz="1800" b="1">
                <a:solidFill>
                  <a:schemeClr val="accent2"/>
                </a:solidFill>
              </a:rPr>
              <a:t>2 bottles of only 179 Worldwide </a:t>
            </a:r>
            <a:endParaRPr lang="en-US" altLang="en-US" sz="1800">
              <a:solidFill>
                <a:schemeClr val="accent2"/>
              </a:solidFill>
            </a:endParaRPr>
          </a:p>
          <a:p>
            <a:pPr eaLnBrk="1" hangingPunct="1">
              <a:spcBef>
                <a:spcPct val="0"/>
              </a:spcBef>
              <a:buFontTx/>
              <a:buNone/>
            </a:pPr>
            <a:r>
              <a:rPr lang="en-US" altLang="en-US" sz="1800" b="1">
                <a:solidFill>
                  <a:schemeClr val="accent2"/>
                </a:solidFill>
              </a:rPr>
              <a:t>39 Year Old Single Cask </a:t>
            </a:r>
            <a:r>
              <a:rPr lang="en-US" altLang="en-US" sz="1800">
                <a:solidFill>
                  <a:schemeClr val="accent2"/>
                </a:solidFill>
              </a:rPr>
              <a:t> 	 		Refill Hogshead	</a:t>
            </a:r>
            <a:r>
              <a:rPr lang="en-US" altLang="en-US" sz="1800" b="1">
                <a:solidFill>
                  <a:schemeClr val="accent2"/>
                </a:solidFill>
              </a:rPr>
              <a:t>Proof</a:t>
            </a:r>
            <a:r>
              <a:rPr lang="en-US" altLang="en-US" sz="1800">
                <a:solidFill>
                  <a:schemeClr val="accent2"/>
                </a:solidFill>
              </a:rPr>
              <a:t>: 92.4º   </a:t>
            </a:r>
          </a:p>
          <a:p>
            <a:pPr eaLnBrk="1" hangingPunct="1">
              <a:spcBef>
                <a:spcPct val="0"/>
              </a:spcBef>
              <a:buFontTx/>
              <a:buNone/>
            </a:pPr>
            <a:r>
              <a:rPr lang="en-US" altLang="en-US" sz="1800" b="1">
                <a:solidFill>
                  <a:schemeClr val="accent2"/>
                </a:solidFill>
              </a:rPr>
              <a:t>	</a:t>
            </a:r>
            <a:r>
              <a:rPr lang="en-US" altLang="en-US" sz="1800">
                <a:solidFill>
                  <a:schemeClr val="accent2"/>
                </a:solidFill>
              </a:rPr>
              <a:t>    							</a:t>
            </a:r>
          </a:p>
        </p:txBody>
      </p:sp>
      <p:pic>
        <p:nvPicPr>
          <p:cNvPr id="11268" name="Picture 12" descr="http://web.mac.com/tcernst/Summit_Hill_Scotch_Club/Media/transpar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107950"/>
            <a:ext cx="9525"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1"/>
          <p:cNvSpPr txBox="1">
            <a:spLocks noChangeArrowheads="1"/>
          </p:cNvSpPr>
          <p:nvPr/>
        </p:nvSpPr>
        <p:spPr bwMode="auto">
          <a:xfrm>
            <a:off x="5867400" y="4665663"/>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chemeClr val="accent2"/>
                </a:solidFill>
              </a:rPr>
              <a:t>And while you’re tasting . . . </a:t>
            </a:r>
          </a:p>
        </p:txBody>
      </p:sp>
    </p:spTree>
    <p:custDataLst>
      <p:tags r:id="rId1"/>
    </p:custDataLst>
  </p:cSld>
  <p:clrMapOvr>
    <a:masterClrMapping/>
  </p:clrMapOvr>
  <p:transition advTm="1136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6"/>
          <p:cNvGrpSpPr>
            <a:grpSpLocks/>
          </p:cNvGrpSpPr>
          <p:nvPr/>
        </p:nvGrpSpPr>
        <p:grpSpPr bwMode="auto">
          <a:xfrm>
            <a:off x="1387475" y="2500313"/>
            <a:ext cx="5875338" cy="276225"/>
            <a:chOff x="1615440" y="3657599"/>
            <a:chExt cx="5875713" cy="370700"/>
          </a:xfrm>
        </p:grpSpPr>
        <p:sp>
          <p:nvSpPr>
            <p:cNvPr id="13321" name="Rectangle 4"/>
            <p:cNvSpPr>
              <a:spLocks noChangeArrowheads="1"/>
            </p:cNvSpPr>
            <p:nvPr/>
          </p:nvSpPr>
          <p:spPr bwMode="auto">
            <a:xfrm>
              <a:off x="1615440" y="3657600"/>
              <a:ext cx="1371600" cy="37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200" b="1"/>
            </a:p>
          </p:txBody>
        </p:sp>
        <p:sp>
          <p:nvSpPr>
            <p:cNvPr id="13322" name="Rectangle 5"/>
            <p:cNvSpPr>
              <a:spLocks noChangeArrowheads="1"/>
            </p:cNvSpPr>
            <p:nvPr/>
          </p:nvSpPr>
          <p:spPr bwMode="auto">
            <a:xfrm>
              <a:off x="3757353" y="3657599"/>
              <a:ext cx="3733800" cy="3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200" b="1"/>
            </a:p>
          </p:txBody>
        </p:sp>
      </p:grpSp>
      <p:sp>
        <p:nvSpPr>
          <p:cNvPr id="13315" name="Rectangle 7"/>
          <p:cNvSpPr>
            <a:spLocks noChangeArrowheads="1"/>
          </p:cNvSpPr>
          <p:nvPr/>
        </p:nvSpPr>
        <p:spPr bwMode="auto">
          <a:xfrm>
            <a:off x="457200" y="4292600"/>
            <a:ext cx="868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en-US" sz="1100" i="1">
                <a:solidFill>
                  <a:srgbClr val="400080"/>
                </a:solidFill>
              </a:rPr>
              <a:t>"Glen Moray Distillery nestles on the banks of the River Lossie in the city of Elgin, the capital of Speyside, a region synonymous with malt whisky. Glen Moray Single Malt Whisky has been distilled here since 1897 by a small dedicated team of craftsmen. In over a century of distilling at Glen Moray, much has changed, however the ingredients, processes and skills of those responsible for producing Glen Moray remain constant.“ True or a Fib ???</a:t>
            </a:r>
            <a:endParaRPr lang="en-US" altLang="en-US" sz="1100">
              <a:solidFill>
                <a:srgbClr val="400080"/>
              </a:solidFill>
              <a:latin typeface="Arial Narrow" pitchFamily="34" charset="0"/>
            </a:endParaRPr>
          </a:p>
        </p:txBody>
      </p:sp>
      <p:sp>
        <p:nvSpPr>
          <p:cNvPr id="13316" name="Rectangle 10"/>
          <p:cNvSpPr>
            <a:spLocks noChangeArrowheads="1"/>
          </p:cNvSpPr>
          <p:nvPr/>
        </p:nvSpPr>
        <p:spPr bwMode="auto">
          <a:xfrm>
            <a:off x="1120775" y="2776538"/>
            <a:ext cx="1905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b="1">
                <a:solidFill>
                  <a:schemeClr val="accent2"/>
                </a:solidFill>
              </a:rPr>
              <a:t>Name: </a:t>
            </a:r>
            <a:br>
              <a:rPr lang="en-US" altLang="en-US" sz="1100" b="1">
                <a:solidFill>
                  <a:schemeClr val="accent2"/>
                </a:solidFill>
              </a:rPr>
            </a:br>
            <a:r>
              <a:rPr lang="en-US" altLang="en-US" sz="1100" b="1">
                <a:solidFill>
                  <a:schemeClr val="accent2"/>
                </a:solidFill>
              </a:rPr>
              <a:t>Region: </a:t>
            </a:r>
          </a:p>
          <a:p>
            <a:pPr eaLnBrk="1" hangingPunct="1">
              <a:spcBef>
                <a:spcPct val="0"/>
              </a:spcBef>
              <a:buFontTx/>
              <a:buNone/>
            </a:pPr>
            <a:r>
              <a:rPr lang="en-US" altLang="en-US" sz="1100" b="1">
                <a:solidFill>
                  <a:schemeClr val="accent2"/>
                </a:solidFill>
              </a:rPr>
              <a:t>Founded: </a:t>
            </a:r>
            <a:br>
              <a:rPr lang="en-US" altLang="en-US" sz="1100" b="1">
                <a:solidFill>
                  <a:schemeClr val="accent2"/>
                </a:solidFill>
              </a:rPr>
            </a:br>
            <a:r>
              <a:rPr lang="en-US" altLang="en-US" sz="1100" b="1">
                <a:solidFill>
                  <a:schemeClr val="accent2"/>
                </a:solidFill>
              </a:rPr>
              <a:t>Status:</a:t>
            </a:r>
          </a:p>
          <a:p>
            <a:pPr eaLnBrk="1" hangingPunct="1">
              <a:spcBef>
                <a:spcPct val="0"/>
              </a:spcBef>
              <a:buFontTx/>
              <a:buNone/>
            </a:pPr>
            <a:r>
              <a:rPr lang="en-US" altLang="en-US" sz="1100" b="1">
                <a:solidFill>
                  <a:schemeClr val="accent2"/>
                </a:solidFill>
              </a:rPr>
              <a:t>Water Supply: </a:t>
            </a:r>
            <a:br>
              <a:rPr lang="en-US" altLang="en-US" sz="1100" b="1">
                <a:solidFill>
                  <a:schemeClr val="accent2"/>
                </a:solidFill>
              </a:rPr>
            </a:br>
            <a:r>
              <a:rPr lang="en-US" altLang="en-US" sz="1100" b="1">
                <a:solidFill>
                  <a:schemeClr val="accent2"/>
                </a:solidFill>
              </a:rPr>
              <a:t>Equipment: </a:t>
            </a:r>
            <a:br>
              <a:rPr lang="en-US" altLang="en-US" sz="1100" b="1">
                <a:solidFill>
                  <a:schemeClr val="accent2"/>
                </a:solidFill>
              </a:rPr>
            </a:br>
            <a:r>
              <a:rPr lang="en-US" altLang="en-US" sz="1100" b="1">
                <a:solidFill>
                  <a:schemeClr val="accent2"/>
                </a:solidFill>
              </a:rPr>
              <a:t>Production capacity:</a:t>
            </a:r>
          </a:p>
          <a:p>
            <a:pPr eaLnBrk="1" hangingPunct="1">
              <a:spcBef>
                <a:spcPct val="0"/>
              </a:spcBef>
              <a:buFontTx/>
              <a:buNone/>
            </a:pPr>
            <a:r>
              <a:rPr lang="en-US" altLang="en-US" sz="1100" b="1">
                <a:solidFill>
                  <a:schemeClr val="accent2"/>
                </a:solidFill>
              </a:rPr>
              <a:t>Ownership</a:t>
            </a:r>
            <a:r>
              <a:rPr lang="en-US" altLang="en-US" sz="1100">
                <a:solidFill>
                  <a:schemeClr val="accent2"/>
                </a:solidFill>
              </a:rPr>
              <a:t>: </a:t>
            </a:r>
            <a:r>
              <a:rPr lang="en-US" altLang="en-US" sz="1100"/>
              <a:t/>
            </a:r>
            <a:br>
              <a:rPr lang="en-US" altLang="en-US" sz="1100"/>
            </a:br>
            <a:r>
              <a:rPr lang="en-US" altLang="en-US" sz="1200" b="1"/>
              <a:t> </a:t>
            </a:r>
          </a:p>
        </p:txBody>
      </p:sp>
      <p:sp>
        <p:nvSpPr>
          <p:cNvPr id="13317" name="Rectangle 11"/>
          <p:cNvSpPr>
            <a:spLocks noChangeArrowheads="1"/>
          </p:cNvSpPr>
          <p:nvPr/>
        </p:nvSpPr>
        <p:spPr bwMode="auto">
          <a:xfrm>
            <a:off x="2819400" y="2776538"/>
            <a:ext cx="3200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b="1">
                <a:solidFill>
                  <a:srgbClr val="400080"/>
                </a:solidFill>
              </a:rPr>
              <a:t>Glen Moray  </a:t>
            </a:r>
            <a:r>
              <a:rPr lang="en-US" altLang="en-US" sz="1100" i="1">
                <a:solidFill>
                  <a:srgbClr val="400080"/>
                </a:solidFill>
              </a:rPr>
              <a:t>(Pronounced: glen MOray) </a:t>
            </a:r>
            <a:r>
              <a:rPr lang="en-US" altLang="en-US" sz="1100">
                <a:solidFill>
                  <a:srgbClr val="400080"/>
                </a:solidFill>
              </a:rPr>
              <a:t/>
            </a:r>
            <a:br>
              <a:rPr lang="en-US" altLang="en-US" sz="1100">
                <a:solidFill>
                  <a:srgbClr val="400080"/>
                </a:solidFill>
              </a:rPr>
            </a:br>
            <a:r>
              <a:rPr lang="en-US" altLang="en-US" sz="1100">
                <a:solidFill>
                  <a:srgbClr val="400080"/>
                </a:solidFill>
                <a:hlinkClick r:id="rId2"/>
              </a:rPr>
              <a:t>Speyside (Lossie)</a:t>
            </a:r>
            <a:r>
              <a:rPr lang="en-US" altLang="en-US" sz="1100">
                <a:solidFill>
                  <a:srgbClr val="400080"/>
                </a:solidFill>
              </a:rPr>
              <a:t> </a:t>
            </a:r>
            <a:br>
              <a:rPr lang="en-US" altLang="en-US" sz="1100">
                <a:solidFill>
                  <a:srgbClr val="400080"/>
                </a:solidFill>
              </a:rPr>
            </a:br>
            <a:r>
              <a:rPr lang="en-US" altLang="en-US" sz="1100">
                <a:solidFill>
                  <a:srgbClr val="400080"/>
                </a:solidFill>
              </a:rPr>
              <a:t>1897 </a:t>
            </a:r>
            <a:br>
              <a:rPr lang="en-US" altLang="en-US" sz="1100">
                <a:solidFill>
                  <a:srgbClr val="400080"/>
                </a:solidFill>
              </a:rPr>
            </a:br>
            <a:r>
              <a:rPr lang="en-US" altLang="en-US" sz="1100">
                <a:solidFill>
                  <a:srgbClr val="400080"/>
                </a:solidFill>
              </a:rPr>
              <a:t>Active </a:t>
            </a:r>
            <a:br>
              <a:rPr lang="en-US" altLang="en-US" sz="1100">
                <a:solidFill>
                  <a:srgbClr val="400080"/>
                </a:solidFill>
              </a:rPr>
            </a:br>
            <a:r>
              <a:rPr lang="en-US" altLang="en-US" sz="1100">
                <a:solidFill>
                  <a:srgbClr val="400080"/>
                </a:solidFill>
              </a:rPr>
              <a:t>Lossie River </a:t>
            </a:r>
            <a:br>
              <a:rPr lang="en-US" altLang="en-US" sz="1100">
                <a:solidFill>
                  <a:srgbClr val="400080"/>
                </a:solidFill>
              </a:rPr>
            </a:br>
            <a:r>
              <a:rPr lang="en-US" altLang="en-US" sz="1100">
                <a:solidFill>
                  <a:srgbClr val="400080"/>
                </a:solidFill>
              </a:rPr>
              <a:t>2 Wash stills, 2 Spirit stills </a:t>
            </a:r>
            <a:br>
              <a:rPr lang="en-US" altLang="en-US" sz="1100">
                <a:solidFill>
                  <a:srgbClr val="400080"/>
                </a:solidFill>
              </a:rPr>
            </a:br>
            <a:r>
              <a:rPr lang="en-US" altLang="en-US" sz="1100">
                <a:solidFill>
                  <a:srgbClr val="400080"/>
                </a:solidFill>
              </a:rPr>
              <a:t>2,300,000 litres of pure alcohol per year </a:t>
            </a:r>
            <a:br>
              <a:rPr lang="en-US" altLang="en-US" sz="1100">
                <a:solidFill>
                  <a:srgbClr val="400080"/>
                </a:solidFill>
              </a:rPr>
            </a:br>
            <a:r>
              <a:rPr lang="en-US" altLang="en-US" sz="1100">
                <a:solidFill>
                  <a:srgbClr val="400080"/>
                </a:solidFill>
              </a:rPr>
              <a:t>La Martiniquaise (since 2008)</a:t>
            </a:r>
            <a:endParaRPr lang="en-US" altLang="en-US" sz="1100" b="1">
              <a:solidFill>
                <a:srgbClr val="400080"/>
              </a:solidFill>
            </a:endParaRPr>
          </a:p>
        </p:txBody>
      </p:sp>
      <p:pic>
        <p:nvPicPr>
          <p:cNvPr id="133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41325"/>
            <a:ext cx="18669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30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3025" y="-4763"/>
            <a:ext cx="399097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95250"/>
            <a:ext cx="4953000" cy="2514600"/>
            <a:chOff x="0" y="0"/>
            <a:chExt cx="5191125" cy="2643188"/>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29000" cy="26431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025" y="13707"/>
              <a:ext cx="3086100" cy="2620405"/>
            </a:xfrm>
            <a:prstGeom prst="rect">
              <a:avLst/>
            </a:prstGeom>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043" y="2495550"/>
            <a:ext cx="3669957" cy="2752468"/>
          </a:xfrm>
          <a:prstGeom prst="rect">
            <a:avLst/>
          </a:prstGeom>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664617"/>
            <a:ext cx="2362200" cy="225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bwMode="auto">
          <a:xfrm>
            <a:off x="381000" y="2698084"/>
            <a:ext cx="2139950" cy="196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2000" b="1" i="1" kern="0" dirty="0" smtClean="0">
                <a:solidFill>
                  <a:schemeClr val="accent2"/>
                </a:solidFill>
              </a:rPr>
              <a:t>Sign Up Sheets are on the Pool Table</a:t>
            </a:r>
          </a:p>
        </p:txBody>
      </p:sp>
      <p:sp>
        <p:nvSpPr>
          <p:cNvPr id="11" name="TextBox 4"/>
          <p:cNvSpPr txBox="1">
            <a:spLocks noChangeArrowheads="1"/>
          </p:cNvSpPr>
          <p:nvPr/>
        </p:nvSpPr>
        <p:spPr bwMode="auto">
          <a:xfrm>
            <a:off x="5184946" y="-838"/>
            <a:ext cx="3882853"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dirty="0">
                <a:solidFill>
                  <a:schemeClr val="accent2"/>
                </a:solidFill>
              </a:rPr>
              <a:t>The “Tasting Room” </a:t>
            </a:r>
            <a:endParaRPr lang="en-US" altLang="en-US" sz="2400" b="1" dirty="0" smtClean="0">
              <a:solidFill>
                <a:schemeClr val="accent2"/>
              </a:solidFill>
            </a:endParaRPr>
          </a:p>
          <a:p>
            <a:pPr eaLnBrk="1" hangingPunct="1">
              <a:spcBef>
                <a:spcPct val="0"/>
              </a:spcBef>
              <a:buFontTx/>
              <a:buNone/>
              <a:defRPr/>
            </a:pPr>
            <a:r>
              <a:rPr lang="en-US" altLang="en-US" sz="1000" dirty="0" smtClean="0">
                <a:solidFill>
                  <a:schemeClr val="accent2"/>
                </a:solidFill>
              </a:rPr>
              <a:t>experience </a:t>
            </a:r>
            <a:r>
              <a:rPr lang="en-US" altLang="en-US" sz="1000" dirty="0">
                <a:solidFill>
                  <a:schemeClr val="accent2"/>
                </a:solidFill>
              </a:rPr>
              <a:t>is available on a first come first serve basis. There are two sign up sheets available. The first twelve members will adjourn to the “</a:t>
            </a:r>
            <a:r>
              <a:rPr lang="en-US" altLang="en-US" sz="1000" i="1" dirty="0">
                <a:solidFill>
                  <a:schemeClr val="accent2"/>
                </a:solidFill>
              </a:rPr>
              <a:t>Rich Howard Tasting Room</a:t>
            </a:r>
            <a:r>
              <a:rPr lang="en-US" altLang="en-US" sz="1000" dirty="0">
                <a:solidFill>
                  <a:schemeClr val="accent2"/>
                </a:solidFill>
              </a:rPr>
              <a:t>” and experience a flight of Scotch. This 1</a:t>
            </a:r>
            <a:r>
              <a:rPr lang="en-US" altLang="en-US" sz="1000" baseline="30000" dirty="0">
                <a:solidFill>
                  <a:schemeClr val="accent2"/>
                </a:solidFill>
              </a:rPr>
              <a:t>st</a:t>
            </a:r>
            <a:r>
              <a:rPr lang="en-US" altLang="en-US" sz="1000" dirty="0">
                <a:solidFill>
                  <a:schemeClr val="accent2"/>
                </a:solidFill>
              </a:rPr>
              <a:t> group will adjourn during the Premium Vault Tasting (so you will have </a:t>
            </a:r>
            <a:r>
              <a:rPr lang="en-US" altLang="en-US" sz="1000" i="1" dirty="0">
                <a:solidFill>
                  <a:schemeClr val="accent2"/>
                </a:solidFill>
              </a:rPr>
              <a:t>it</a:t>
            </a:r>
            <a:r>
              <a:rPr lang="en-US" altLang="en-US" sz="1000" dirty="0">
                <a:solidFill>
                  <a:schemeClr val="accent2"/>
                </a:solidFill>
              </a:rPr>
              <a:t> later). The 2</a:t>
            </a:r>
            <a:r>
              <a:rPr lang="en-US" altLang="en-US" sz="1000" baseline="30000" dirty="0">
                <a:solidFill>
                  <a:schemeClr val="accent2"/>
                </a:solidFill>
              </a:rPr>
              <a:t>nd</a:t>
            </a:r>
            <a:r>
              <a:rPr lang="en-US" altLang="en-US" sz="1000" dirty="0">
                <a:solidFill>
                  <a:schemeClr val="accent2"/>
                </a:solidFill>
              </a:rPr>
              <a:t> group of 12 will adjourn during Tasting Four. </a:t>
            </a:r>
          </a:p>
          <a:p>
            <a:pPr eaLnBrk="1" hangingPunct="1">
              <a:spcBef>
                <a:spcPct val="0"/>
              </a:spcBef>
              <a:buFontTx/>
              <a:buNone/>
              <a:defRPr/>
            </a:pPr>
            <a:r>
              <a:rPr lang="en-US" altLang="en-US" sz="1000" b="1" dirty="0">
                <a:solidFill>
                  <a:schemeClr val="accent2"/>
                </a:solidFill>
              </a:rPr>
              <a:t>    Please see the sign up sheets – Group 1 and </a:t>
            </a:r>
            <a:r>
              <a:rPr lang="en-US" altLang="en-US" sz="1100" b="1" dirty="0" smtClean="0">
                <a:solidFill>
                  <a:schemeClr val="accent2"/>
                </a:solidFill>
              </a:rPr>
              <a:t>2</a:t>
            </a:r>
          </a:p>
          <a:p>
            <a:pPr eaLnBrk="1" hangingPunct="1">
              <a:spcBef>
                <a:spcPct val="0"/>
              </a:spcBef>
              <a:buFontTx/>
              <a:buNone/>
              <a:defRPr/>
            </a:pPr>
            <a:endParaRPr lang="en-US" altLang="en-US" sz="1100" b="1" dirty="0">
              <a:solidFill>
                <a:schemeClr val="accent2"/>
              </a:solidFill>
            </a:endParaRPr>
          </a:p>
          <a:p>
            <a:pPr eaLnBrk="1" hangingPunct="1">
              <a:spcBef>
                <a:spcPct val="0"/>
              </a:spcBef>
              <a:buFontTx/>
              <a:buNone/>
              <a:defRPr/>
            </a:pPr>
            <a:r>
              <a:rPr lang="en-US" altLang="en-US" sz="1100" b="1" dirty="0" smtClean="0">
                <a:solidFill>
                  <a:schemeClr val="accent2"/>
                </a:solidFill>
              </a:rPr>
              <a:t>Tonight Featuring </a:t>
            </a:r>
            <a:r>
              <a:rPr lang="en-US" altLang="en-US" sz="1100" b="1" dirty="0" err="1" smtClean="0">
                <a:solidFill>
                  <a:schemeClr val="accent2"/>
                </a:solidFill>
              </a:rPr>
              <a:t>Lagavulin</a:t>
            </a:r>
            <a:r>
              <a:rPr lang="en-US" altLang="en-US" sz="1100" b="1" dirty="0" smtClean="0">
                <a:solidFill>
                  <a:schemeClr val="accent2"/>
                </a:solidFill>
              </a:rPr>
              <a:t>: </a:t>
            </a:r>
          </a:p>
          <a:p>
            <a:pPr marL="285750" indent="-285750" eaLnBrk="1" hangingPunct="1">
              <a:spcBef>
                <a:spcPct val="0"/>
              </a:spcBef>
              <a:defRPr/>
            </a:pPr>
            <a:r>
              <a:rPr lang="en-US" altLang="en-US" sz="1100" b="1" dirty="0" smtClean="0">
                <a:solidFill>
                  <a:schemeClr val="accent2"/>
                </a:solidFill>
              </a:rPr>
              <a:t>2014 Highly Rated </a:t>
            </a:r>
            <a:r>
              <a:rPr lang="en-US" altLang="en-US" sz="1100" b="1" dirty="0" err="1" smtClean="0">
                <a:solidFill>
                  <a:schemeClr val="accent2"/>
                </a:solidFill>
              </a:rPr>
              <a:t>Lagavulin</a:t>
            </a:r>
            <a:r>
              <a:rPr lang="en-US" altLang="en-US" sz="1100" b="1" dirty="0" smtClean="0">
                <a:solidFill>
                  <a:schemeClr val="accent2"/>
                </a:solidFill>
              </a:rPr>
              <a:t> 12, Special Release</a:t>
            </a:r>
          </a:p>
          <a:p>
            <a:pPr marL="285750" indent="-285750" eaLnBrk="1" hangingPunct="1">
              <a:spcBef>
                <a:spcPct val="0"/>
              </a:spcBef>
              <a:defRPr/>
            </a:pPr>
            <a:r>
              <a:rPr lang="en-US" altLang="en-US" sz="1100" b="1" dirty="0" smtClean="0">
                <a:solidFill>
                  <a:schemeClr val="accent2"/>
                </a:solidFill>
              </a:rPr>
              <a:t>2014 Limited Release Distillers Edition, 1 of 503</a:t>
            </a:r>
          </a:p>
          <a:p>
            <a:pPr marL="285750" indent="-285750" eaLnBrk="1" hangingPunct="1">
              <a:spcBef>
                <a:spcPct val="0"/>
              </a:spcBef>
              <a:defRPr/>
            </a:pPr>
            <a:r>
              <a:rPr lang="en-US" altLang="en-US" sz="1100" b="1" dirty="0" smtClean="0">
                <a:solidFill>
                  <a:schemeClr val="accent2"/>
                </a:solidFill>
              </a:rPr>
              <a:t>2015 </a:t>
            </a:r>
            <a:r>
              <a:rPr lang="en-US" altLang="en-US" sz="1100" b="1" dirty="0" err="1" smtClean="0">
                <a:solidFill>
                  <a:schemeClr val="accent2"/>
                </a:solidFill>
              </a:rPr>
              <a:t>Lagavulin</a:t>
            </a:r>
            <a:r>
              <a:rPr lang="en-US" altLang="en-US" sz="1100" b="1" dirty="0" smtClean="0">
                <a:solidFill>
                  <a:schemeClr val="accent2"/>
                </a:solidFill>
              </a:rPr>
              <a:t> 16 (The standard bearer)</a:t>
            </a:r>
            <a:endParaRPr lang="en-US" altLang="en-US" sz="1100" b="1" dirty="0">
              <a:solidFill>
                <a:schemeClr val="accent2"/>
              </a:solidFill>
            </a:endParaRPr>
          </a:p>
          <a:p>
            <a:pPr eaLnBrk="1" hangingPunct="1">
              <a:spcBef>
                <a:spcPct val="0"/>
              </a:spcBef>
              <a:buFontTx/>
              <a:buNone/>
              <a:defRPr/>
            </a:pPr>
            <a:endParaRPr lang="en-US" altLang="en-US" sz="1800" dirty="0"/>
          </a:p>
        </p:txBody>
      </p:sp>
    </p:spTree>
    <p:extLst>
      <p:ext uri="{BB962C8B-B14F-4D97-AF65-F5344CB8AC3E}">
        <p14:creationId xmlns:p14="http://schemas.microsoft.com/office/powerpoint/2010/main" val="2184156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smtClean="0">
                <a:solidFill>
                  <a:schemeClr val="accent2"/>
                </a:solidFill>
              </a:rPr>
              <a:t>Lagavulin</a:t>
            </a:r>
            <a:r>
              <a:rPr lang="en-US" sz="2000" dirty="0" smtClean="0">
                <a:solidFill>
                  <a:schemeClr val="accent2"/>
                </a:solidFill>
              </a:rPr>
              <a:t> is featured in </a:t>
            </a:r>
            <a:r>
              <a:rPr lang="en-US" sz="2000" dirty="0" err="1" smtClean="0">
                <a:solidFill>
                  <a:schemeClr val="accent2"/>
                </a:solidFill>
              </a:rPr>
              <a:t>tonights</a:t>
            </a:r>
            <a:r>
              <a:rPr lang="en-US" sz="2000" dirty="0" smtClean="0">
                <a:solidFill>
                  <a:schemeClr val="accent2"/>
                </a:solidFill>
              </a:rPr>
              <a:t> Tasting Room</a:t>
            </a:r>
            <a:endParaRPr lang="en-US" sz="2000" dirty="0">
              <a:solidFill>
                <a:schemeClr val="accent2"/>
              </a:solidFill>
            </a:endParaRPr>
          </a:p>
        </p:txBody>
      </p:sp>
      <p:pic>
        <p:nvPicPr>
          <p:cNvPr id="60418" name="Picture 2" descr="http://blog.whiskeydisks.com/wp-content/uploads/2012/01/whisky-ma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9535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140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1.4"/>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10664</TotalTime>
  <Words>1951</Words>
  <Application>Microsoft Office PowerPoint</Application>
  <PresentationFormat>On-screen Show (16:9)</PresentationFormat>
  <Paragraphs>315</Paragraphs>
  <Slides>32</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Default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Lagavulin is featured in tonights Tasting 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“Tasting Room” Experience</vt:lpstr>
      <vt:lpstr>PowerPoint Presentation</vt:lpstr>
      <vt:lpstr>PowerPoint Presentation</vt:lpstr>
      <vt:lpstr>PowerPoint Presentation</vt:lpstr>
      <vt:lpstr>PowerPoint Presentation</vt:lpstr>
      <vt:lpstr>PowerPoint Presentation</vt:lpstr>
      <vt:lpstr>The “Tasting Room” Experience</vt:lpstr>
      <vt:lpstr>PowerPoint Presentation</vt:lpstr>
      <vt:lpstr>PowerPoint Presentation</vt:lpstr>
      <vt:lpstr>PowerPoint Presentation</vt:lpstr>
      <vt:lpstr>PowerPoint Presentation</vt:lpstr>
      <vt:lpstr>PowerPoint Presentation</vt:lpstr>
      <vt:lpstr>SHSWS Value Comparison . . . </vt:lpstr>
    </vt:vector>
  </TitlesOfParts>
  <Company>Ernst and Ernst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SHSWS</dc:title>
  <dc:creator>ternst</dc:creator>
  <cp:lastModifiedBy>tcernst</cp:lastModifiedBy>
  <cp:revision>614</cp:revision>
  <cp:lastPrinted>2015-12-08T21:42:24Z</cp:lastPrinted>
  <dcterms:created xsi:type="dcterms:W3CDTF">2008-02-21T02:18:39Z</dcterms:created>
  <dcterms:modified xsi:type="dcterms:W3CDTF">2015-12-08T21:44:17Z</dcterms:modified>
</cp:coreProperties>
</file>